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445" r:id="rId3"/>
    <p:sldId id="511" r:id="rId4"/>
    <p:sldId id="515" r:id="rId5"/>
    <p:sldId id="505" r:id="rId6"/>
    <p:sldId id="453" r:id="rId7"/>
    <p:sldId id="454" r:id="rId8"/>
    <p:sldId id="455" r:id="rId9"/>
    <p:sldId id="456" r:id="rId10"/>
    <p:sldId id="457" r:id="rId11"/>
    <p:sldId id="489" r:id="rId12"/>
    <p:sldId id="463" r:id="rId13"/>
    <p:sldId id="516" r:id="rId14"/>
    <p:sldId id="517" r:id="rId15"/>
    <p:sldId id="518" r:id="rId16"/>
    <p:sldId id="462" r:id="rId17"/>
    <p:sldId id="494" r:id="rId18"/>
    <p:sldId id="513" r:id="rId19"/>
    <p:sldId id="464" r:id="rId20"/>
    <p:sldId id="469" r:id="rId21"/>
    <p:sldId id="467" r:id="rId22"/>
    <p:sldId id="497" r:id="rId23"/>
    <p:sldId id="498" r:id="rId24"/>
    <p:sldId id="470" r:id="rId25"/>
    <p:sldId id="506" r:id="rId26"/>
    <p:sldId id="507" r:id="rId27"/>
    <p:sldId id="473" r:id="rId28"/>
    <p:sldId id="493" r:id="rId29"/>
    <p:sldId id="475" r:id="rId30"/>
    <p:sldId id="501" r:id="rId31"/>
    <p:sldId id="476" r:id="rId32"/>
    <p:sldId id="514" r:id="rId33"/>
    <p:sldId id="479" r:id="rId34"/>
    <p:sldId id="481" r:id="rId35"/>
    <p:sldId id="484" r:id="rId36"/>
    <p:sldId id="485" r:id="rId37"/>
    <p:sldId id="508" r:id="rId38"/>
    <p:sldId id="486" r:id="rId39"/>
    <p:sldId id="509" r:id="rId40"/>
    <p:sldId id="510" r:id="rId41"/>
    <p:sldId id="483" r:id="rId42"/>
    <p:sldId id="478" r:id="rId43"/>
    <p:sldId id="495" r:id="rId44"/>
    <p:sldId id="496" r:id="rId45"/>
    <p:sldId id="488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5" autoAdjust="0"/>
    <p:restoredTop sz="98963" autoAdjust="0"/>
  </p:normalViewPr>
  <p:slideViewPr>
    <p:cSldViewPr>
      <p:cViewPr varScale="1">
        <p:scale>
          <a:sx n="116" d="100"/>
          <a:sy n="116" d="100"/>
        </p:scale>
        <p:origin x="11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10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77B99-0CAE-4471-B932-C7222204CA71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03AD7-0D87-406E-9C91-330F4B0E38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88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B4D96-3839-4221-899F-D0CE56250A11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F5F54-8AE7-4E7C-978C-490BDA906E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14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F5F54-8AE7-4E7C-978C-490BDA906EB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70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261576"/>
            <a:ext cx="7772400" cy="147002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42910" y="3143248"/>
            <a:ext cx="7858180" cy="107157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42984"/>
            <a:ext cx="4038600" cy="49831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42984"/>
            <a:ext cx="4038600" cy="49831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4298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28802"/>
            <a:ext cx="4040188" cy="41973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14298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28802"/>
            <a:ext cx="4041775" cy="41973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diant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42984"/>
            <a:ext cx="8229600" cy="557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2015-06-04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PageRank</a:t>
            </a:r>
            <a:endParaRPr lang="ko-KR" alt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346450"/>
            <a:ext cx="6400800" cy="109066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Data Structures</a:t>
            </a:r>
          </a:p>
          <a:p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i="1" dirty="0"/>
              <a:t>1st Semester</a:t>
            </a:r>
            <a:r>
              <a:rPr lang="en-US" altLang="ko-KR" sz="1400" i="1"/>
              <a:t>, </a:t>
            </a:r>
            <a:r>
              <a:rPr lang="en-US" altLang="ko-KR" sz="1400" i="1" smtClean="0"/>
              <a:t>2015</a:t>
            </a:r>
            <a:endParaRPr lang="en-US" altLang="ko-KR" sz="1400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PageRank: Random Surfer Model</a:t>
            </a:r>
            <a:endParaRPr lang="ko-KR" altLang="en-US" dirty="0"/>
          </a:p>
        </p:txBody>
      </p:sp>
      <p:cxnSp>
        <p:nvCxnSpPr>
          <p:cNvPr id="6" name="직선 연결선 5"/>
          <p:cNvCxnSpPr>
            <a:stCxn id="8" idx="0"/>
          </p:cNvCxnSpPr>
          <p:nvPr/>
        </p:nvCxnSpPr>
        <p:spPr>
          <a:xfrm rot="5400000" flipH="1" flipV="1">
            <a:off x="2870746" y="2354060"/>
            <a:ext cx="561201" cy="4963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9" idx="0"/>
          </p:cNvCxnSpPr>
          <p:nvPr/>
        </p:nvCxnSpPr>
        <p:spPr>
          <a:xfrm rot="16200000" flipV="1">
            <a:off x="5781603" y="2377923"/>
            <a:ext cx="561201" cy="4485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570705" y="2882821"/>
            <a:ext cx="26649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400" b="1" dirty="0" smtClean="0">
                <a:solidFill>
                  <a:schemeClr val="bg1"/>
                </a:solidFill>
                <a:latin typeface="+mn-ea"/>
                <a:ea typeface="+mn-ea"/>
              </a:rPr>
              <a:t>Probability of following links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99705" y="2882821"/>
            <a:ext cx="257359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kumimoji="0" lang="en-US" altLang="ko-KR" sz="1400" b="1" dirty="0" smtClean="0">
                <a:solidFill>
                  <a:schemeClr val="bg1"/>
                </a:solidFill>
                <a:latin typeface="+mn-ea"/>
                <a:ea typeface="+mn-ea"/>
              </a:rPr>
              <a:t>Probability of random jump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8017" y="3306218"/>
            <a:ext cx="2184054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77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1700808"/>
            <a:ext cx="3505200" cy="883093"/>
          </a:xfrm>
          <a:prstGeom prst="rect">
            <a:avLst/>
          </a:prstGeom>
        </p:spPr>
      </p:pic>
      <p:pic>
        <p:nvPicPr>
          <p:cNvPr id="1029" name="Picture 5" descr="C:\Users\JongWoo Ha\Desktop\nmms_191841282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304408"/>
            <a:ext cx="1304779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>
            <a:grpSpLocks noChangeAspect="1"/>
          </p:cNvGrpSpPr>
          <p:nvPr/>
        </p:nvGrpSpPr>
        <p:grpSpPr>
          <a:xfrm>
            <a:off x="5156561" y="4245395"/>
            <a:ext cx="3118104" cy="2195050"/>
            <a:chOff x="4786314" y="2000240"/>
            <a:chExt cx="3857652" cy="3071834"/>
          </a:xfrm>
        </p:grpSpPr>
        <p:sp>
          <p:nvSpPr>
            <p:cNvPr id="27" name="직사각형 26"/>
            <p:cNvSpPr/>
            <p:nvPr/>
          </p:nvSpPr>
          <p:spPr>
            <a:xfrm>
              <a:off x="4786314" y="2000240"/>
              <a:ext cx="3857652" cy="3071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8" name="Picture 2" descr="\\.psf\Home\Desktop\400px-PageRanks-Example.sv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07580" y="2000240"/>
              <a:ext cx="3810000" cy="3067050"/>
            </a:xfrm>
            <a:prstGeom prst="rect">
              <a:avLst/>
            </a:prstGeom>
            <a:noFill/>
          </p:spPr>
        </p:pic>
      </p:grpSp>
      <p:sp>
        <p:nvSpPr>
          <p:cNvPr id="29" name="타원 28"/>
          <p:cNvSpPr/>
          <p:nvPr/>
        </p:nvSpPr>
        <p:spPr>
          <a:xfrm>
            <a:off x="2236453" y="439788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chemeClr val="bg1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61020" y="4393956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chemeClr val="bg1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587888" y="5172128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chemeClr val="bg1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561657" y="5330652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chemeClr val="bg1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460456" y="593234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chemeClr val="bg1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012805" y="6293968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chemeClr val="bg1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069417" y="6255868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chemeClr val="bg1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512232" y="615738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chemeClr val="bg1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40732" y="596688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chemeClr val="bg1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0732" y="5178872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chemeClr val="bg1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40732" y="443668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chemeClr val="bg1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cxnSp>
        <p:nvCxnSpPr>
          <p:cNvPr id="40" name="직선 화살표 연결선 39"/>
          <p:cNvCxnSpPr>
            <a:stCxn id="32" idx="0"/>
            <a:endCxn id="29" idx="4"/>
          </p:cNvCxnSpPr>
          <p:nvPr/>
        </p:nvCxnSpPr>
        <p:spPr>
          <a:xfrm flipH="1" flipV="1">
            <a:off x="2426953" y="4778884"/>
            <a:ext cx="325204" cy="55176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57" name="직선 화살표 연결선 56"/>
          <p:cNvCxnSpPr>
            <a:stCxn id="30" idx="1"/>
            <a:endCxn id="29" idx="7"/>
          </p:cNvCxnSpPr>
          <p:nvPr/>
        </p:nvCxnSpPr>
        <p:spPr>
          <a:xfrm flipH="1">
            <a:off x="2561657" y="4449752"/>
            <a:ext cx="755159" cy="392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58" name="직선 화살표 연결선 57"/>
          <p:cNvCxnSpPr>
            <a:stCxn id="29" idx="5"/>
            <a:endCxn id="30" idx="3"/>
          </p:cNvCxnSpPr>
          <p:nvPr/>
        </p:nvCxnSpPr>
        <p:spPr>
          <a:xfrm flipV="1">
            <a:off x="2561657" y="4719160"/>
            <a:ext cx="755159" cy="392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59" name="직선 화살표 연결선 58"/>
          <p:cNvCxnSpPr>
            <a:stCxn id="31" idx="1"/>
            <a:endCxn id="29" idx="5"/>
          </p:cNvCxnSpPr>
          <p:nvPr/>
        </p:nvCxnSpPr>
        <p:spPr>
          <a:xfrm flipH="1" flipV="1">
            <a:off x="2561657" y="4723088"/>
            <a:ext cx="1082027" cy="50483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0" name="직선 화살표 연결선 59"/>
          <p:cNvCxnSpPr>
            <a:stCxn id="31" idx="3"/>
            <a:endCxn id="32" idx="6"/>
          </p:cNvCxnSpPr>
          <p:nvPr/>
        </p:nvCxnSpPr>
        <p:spPr>
          <a:xfrm flipH="1">
            <a:off x="2942657" y="5497332"/>
            <a:ext cx="701027" cy="2382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1" name="직선 화살표 연결선 60"/>
          <p:cNvCxnSpPr>
            <a:stCxn id="32" idx="7"/>
            <a:endCxn id="31" idx="2"/>
          </p:cNvCxnSpPr>
          <p:nvPr/>
        </p:nvCxnSpPr>
        <p:spPr>
          <a:xfrm flipV="1">
            <a:off x="2886861" y="5362628"/>
            <a:ext cx="701027" cy="2382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2" name="직선 화살표 연결선 61"/>
          <p:cNvCxnSpPr>
            <a:stCxn id="33" idx="1"/>
            <a:endCxn id="32" idx="5"/>
          </p:cNvCxnSpPr>
          <p:nvPr/>
        </p:nvCxnSpPr>
        <p:spPr>
          <a:xfrm flipH="1" flipV="1">
            <a:off x="2886861" y="5655856"/>
            <a:ext cx="629391" cy="332284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3" name="직선 화살표 연결선 62"/>
          <p:cNvCxnSpPr>
            <a:stCxn id="34" idx="0"/>
            <a:endCxn id="32" idx="4"/>
          </p:cNvCxnSpPr>
          <p:nvPr/>
        </p:nvCxnSpPr>
        <p:spPr>
          <a:xfrm flipH="1" flipV="1">
            <a:off x="2752157" y="5711652"/>
            <a:ext cx="451148" cy="58231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4" name="직선 화살표 연결선 63"/>
          <p:cNvCxnSpPr>
            <a:stCxn id="35" idx="0"/>
            <a:endCxn id="32" idx="3"/>
          </p:cNvCxnSpPr>
          <p:nvPr/>
        </p:nvCxnSpPr>
        <p:spPr>
          <a:xfrm flipV="1">
            <a:off x="2259917" y="5655856"/>
            <a:ext cx="357536" cy="600012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6" name="직선 화살표 연결선 65"/>
          <p:cNvCxnSpPr>
            <a:stCxn id="32" idx="1"/>
            <a:endCxn id="38" idx="6"/>
          </p:cNvCxnSpPr>
          <p:nvPr/>
        </p:nvCxnSpPr>
        <p:spPr>
          <a:xfrm flipH="1" flipV="1">
            <a:off x="1321732" y="5369372"/>
            <a:ext cx="1295721" cy="1707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70" name="직선 화살표 연결선 69"/>
          <p:cNvCxnSpPr>
            <a:stCxn id="36" idx="7"/>
            <a:endCxn id="32" idx="2"/>
          </p:cNvCxnSpPr>
          <p:nvPr/>
        </p:nvCxnSpPr>
        <p:spPr>
          <a:xfrm flipV="1">
            <a:off x="1837436" y="5521152"/>
            <a:ext cx="724221" cy="692024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73" name="직선 화살표 연결선 72"/>
          <p:cNvCxnSpPr>
            <a:stCxn id="37" idx="7"/>
            <a:endCxn id="32" idx="2"/>
          </p:cNvCxnSpPr>
          <p:nvPr/>
        </p:nvCxnSpPr>
        <p:spPr>
          <a:xfrm flipV="1">
            <a:off x="1265936" y="5521152"/>
            <a:ext cx="1295721" cy="501524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76" name="직선 화살표 연결선 75"/>
          <p:cNvCxnSpPr>
            <a:stCxn id="35" idx="0"/>
            <a:endCxn id="29" idx="3"/>
          </p:cNvCxnSpPr>
          <p:nvPr/>
        </p:nvCxnSpPr>
        <p:spPr>
          <a:xfrm flipV="1">
            <a:off x="2259917" y="4723088"/>
            <a:ext cx="32332" cy="153278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79" name="직선 화살표 연결선 78"/>
          <p:cNvCxnSpPr>
            <a:stCxn id="36" idx="0"/>
            <a:endCxn id="29" idx="3"/>
          </p:cNvCxnSpPr>
          <p:nvPr/>
        </p:nvCxnSpPr>
        <p:spPr>
          <a:xfrm flipV="1">
            <a:off x="1702732" y="4723088"/>
            <a:ext cx="589517" cy="1434292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82" name="직선 화살표 연결선 81"/>
          <p:cNvCxnSpPr>
            <a:stCxn id="37" idx="7"/>
            <a:endCxn id="29" idx="3"/>
          </p:cNvCxnSpPr>
          <p:nvPr/>
        </p:nvCxnSpPr>
        <p:spPr>
          <a:xfrm flipV="1">
            <a:off x="1265936" y="4723088"/>
            <a:ext cx="1026313" cy="129958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85" name="직선 화살표 연결선 84"/>
          <p:cNvCxnSpPr>
            <a:stCxn id="38" idx="7"/>
            <a:endCxn id="29" idx="2"/>
          </p:cNvCxnSpPr>
          <p:nvPr/>
        </p:nvCxnSpPr>
        <p:spPr>
          <a:xfrm flipV="1">
            <a:off x="1265936" y="4588384"/>
            <a:ext cx="970517" cy="646284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88" name="직선 화살표 연결선 87"/>
          <p:cNvCxnSpPr>
            <a:stCxn id="38" idx="0"/>
            <a:endCxn id="39" idx="4"/>
          </p:cNvCxnSpPr>
          <p:nvPr/>
        </p:nvCxnSpPr>
        <p:spPr>
          <a:xfrm flipV="1">
            <a:off x="1131232" y="4817680"/>
            <a:ext cx="0" cy="361192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469960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Power Iteration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pic>
        <p:nvPicPr>
          <p:cNvPr id="11" name="Picture 4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5263" y="5889900"/>
            <a:ext cx="3373475" cy="53949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2762" y="3753224"/>
            <a:ext cx="3178476" cy="53949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2762" y="4653512"/>
            <a:ext cx="3178476" cy="539496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65886" y="2852936"/>
            <a:ext cx="2412229" cy="5394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276086" y="5357826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kumimoji="0"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……</a:t>
            </a:r>
            <a:endParaRPr lang="ko-KR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926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PageRank: Review</a:t>
            </a:r>
            <a:endParaRPr lang="ko-KR" altLang="en-US" dirty="0"/>
          </a:p>
        </p:txBody>
      </p:sp>
      <p:pic>
        <p:nvPicPr>
          <p:cNvPr id="9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1700808"/>
            <a:ext cx="3505200" cy="883093"/>
          </a:xfrm>
          <a:prstGeom prst="rect">
            <a:avLst/>
          </a:prstGeom>
        </p:spPr>
      </p:pic>
      <p:pic>
        <p:nvPicPr>
          <p:cNvPr id="10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6100" y="3068960"/>
            <a:ext cx="2971800" cy="53855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115614" y="4221088"/>
            <a:ext cx="6992274" cy="2502828"/>
            <a:chOff x="1115614" y="4221088"/>
            <a:chExt cx="6992274" cy="2502828"/>
          </a:xfrm>
        </p:grpSpPr>
        <p:grpSp>
          <p:nvGrpSpPr>
            <p:cNvPr id="12" name="그룹 11"/>
            <p:cNvGrpSpPr/>
            <p:nvPr/>
          </p:nvGrpSpPr>
          <p:grpSpPr>
            <a:xfrm>
              <a:off x="1115614" y="4221088"/>
              <a:ext cx="6982989" cy="2195051"/>
              <a:chOff x="1115614" y="4248813"/>
              <a:chExt cx="6982989" cy="2195051"/>
            </a:xfrm>
          </p:grpSpPr>
          <p:grpSp>
            <p:nvGrpSpPr>
              <p:cNvPr id="14" name="그룹 13"/>
              <p:cNvGrpSpPr>
                <a:grpSpLocks noChangeAspect="1"/>
              </p:cNvGrpSpPr>
              <p:nvPr/>
            </p:nvGrpSpPr>
            <p:grpSpPr>
              <a:xfrm>
                <a:off x="4980499" y="4248814"/>
                <a:ext cx="3118104" cy="2195050"/>
                <a:chOff x="4786314" y="2000240"/>
                <a:chExt cx="3857652" cy="3071834"/>
              </a:xfrm>
            </p:grpSpPr>
            <p:sp>
              <p:nvSpPr>
                <p:cNvPr id="16" name="직사각형 15"/>
                <p:cNvSpPr/>
                <p:nvPr/>
              </p:nvSpPr>
              <p:spPr>
                <a:xfrm>
                  <a:off x="4786314" y="2000240"/>
                  <a:ext cx="3857652" cy="3071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17" name="Picture 2" descr="\\.psf\Home\Desktop\400px-PageRanks-Example.svg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807580" y="2000240"/>
                  <a:ext cx="3810000" cy="3067050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5" name="Picture 2" descr="http://upload.wikimedia.org/wikipedia/commons/thumb/6/69/PageRank-hi-res.png/1280px-PageRank-hi-res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5614" y="4248813"/>
                <a:ext cx="3048015" cy="2191632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6307688" y="6416139"/>
              <a:ext cx="18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 smtClean="0">
                  <a:solidFill>
                    <a:schemeClr val="bg1"/>
                  </a:solidFill>
                </a:rPr>
                <a:t>www.wikipedia.org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075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/>
          <a:p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90272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To </a:t>
            </a:r>
            <a:r>
              <a:rPr lang="en-US" altLang="ko-KR" sz="2000" dirty="0"/>
              <a:t>understand the PageRank </a:t>
            </a:r>
            <a:r>
              <a:rPr lang="en-US" altLang="ko-KR" sz="2000" dirty="0" smtClean="0"/>
              <a:t>algorithm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To </a:t>
            </a:r>
            <a:r>
              <a:rPr lang="en-US" altLang="ko-KR" sz="2000" dirty="0"/>
              <a:t>implement the algorithm using </a:t>
            </a:r>
            <a:r>
              <a:rPr lang="en-US" altLang="ko-KR" sz="2000" dirty="0" smtClean="0"/>
              <a:t>adjacency matrix </a:t>
            </a:r>
            <a:r>
              <a:rPr lang="en-US" altLang="ko-KR" sz="2000" dirty="0"/>
              <a:t>and inverse adjacency lists</a:t>
            </a:r>
          </a:p>
        </p:txBody>
      </p:sp>
    </p:spTree>
    <p:extLst>
      <p:ext uri="{BB962C8B-B14F-4D97-AF65-F5344CB8AC3E}">
        <p14:creationId xmlns:p14="http://schemas.microsoft.com/office/powerpoint/2010/main" val="1850618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Review of Graph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Graph?</a:t>
            </a:r>
          </a:p>
          <a:p>
            <a:pPr lvl="1"/>
            <a:r>
              <a:rPr lang="en-US" altLang="ko-KR" dirty="0"/>
              <a:t>c</a:t>
            </a:r>
            <a:r>
              <a:rPr lang="en-US" altLang="ko-KR" dirty="0" smtClean="0"/>
              <a:t>ollection of nodes called vertices, and line segments called edges that connect pairs of nodes </a:t>
            </a:r>
          </a:p>
          <a:p>
            <a:endParaRPr lang="en-US" altLang="ko-KR" dirty="0"/>
          </a:p>
          <a:p>
            <a:r>
              <a:rPr lang="en-US" altLang="ko-KR" dirty="0" smtClean="0"/>
              <a:t>Type of Graph </a:t>
            </a:r>
          </a:p>
          <a:p>
            <a:pPr lvl="1"/>
            <a:r>
              <a:rPr lang="en-US" altLang="ko-KR" dirty="0" smtClean="0"/>
              <a:t>Directed graph</a:t>
            </a:r>
          </a:p>
          <a:p>
            <a:pPr lvl="1"/>
            <a:r>
              <a:rPr lang="en-US" altLang="ko-KR" dirty="0" smtClean="0"/>
              <a:t>Undirected graph</a:t>
            </a:r>
          </a:p>
          <a:p>
            <a:endParaRPr lang="en-US" altLang="ko-KR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07" y="3717032"/>
            <a:ext cx="2902845" cy="252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17032"/>
            <a:ext cx="2891468" cy="252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80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Review of Graph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Graph Structures</a:t>
            </a:r>
          </a:p>
          <a:p>
            <a:pPr lvl="1"/>
            <a:r>
              <a:rPr lang="en-US" altLang="ko-KR" dirty="0" smtClean="0"/>
              <a:t>Adjacency Matrix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Adjacency List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468743" y="3587712"/>
            <a:ext cx="191770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latin typeface="+mn-ea"/>
                <a:ea typeface="+mn-ea"/>
              </a:rPr>
              <a:t>nondirected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graph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6" y="1844824"/>
            <a:ext cx="365760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51" y="1844824"/>
            <a:ext cx="36290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363348" y="3587712"/>
            <a:ext cx="155702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directed graph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46184" y="6402814"/>
            <a:ext cx="191770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latin typeface="+mn-ea"/>
                <a:ea typeface="+mn-ea"/>
              </a:rPr>
              <a:t>nondirected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graph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84168" y="6402814"/>
            <a:ext cx="155702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directed graph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18751" y="4509121"/>
            <a:ext cx="3749437" cy="1888470"/>
            <a:chOff x="4918751" y="4509121"/>
            <a:chExt cx="3749437" cy="188847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751" y="4509121"/>
              <a:ext cx="3749437" cy="1888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2987" y="4766547"/>
              <a:ext cx="1162050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39552" y="4509120"/>
            <a:ext cx="4334080" cy="1872208"/>
            <a:chOff x="539552" y="4509120"/>
            <a:chExt cx="4334080" cy="187220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4509120"/>
              <a:ext cx="4334080" cy="1872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69" y="4776543"/>
              <a:ext cx="1133475" cy="1343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5549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 </a:t>
            </a:r>
            <a:r>
              <a:rPr lang="en-US" altLang="ko-KR" sz="2000" dirty="0" smtClean="0"/>
              <a:t>(Revisited)</a:t>
            </a:r>
            <a:endParaRPr lang="ko-KR" altLang="en-US" dirty="0"/>
          </a:p>
        </p:txBody>
      </p:sp>
      <p:grpSp>
        <p:nvGrpSpPr>
          <p:cNvPr id="22" name="그룹 22"/>
          <p:cNvGrpSpPr/>
          <p:nvPr/>
        </p:nvGrpSpPr>
        <p:grpSpPr>
          <a:xfrm>
            <a:off x="1592580" y="3366712"/>
            <a:ext cx="5958840" cy="1075155"/>
            <a:chOff x="1600200" y="3573045"/>
            <a:chExt cx="5958840" cy="1075155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grpSp>
          <p:nvGrpSpPr>
            <p:cNvPr id="42" name="그룹 35"/>
            <p:cNvGrpSpPr/>
            <p:nvPr/>
          </p:nvGrpSpPr>
          <p:grpSpPr>
            <a:xfrm>
              <a:off x="3657600" y="3733800"/>
              <a:ext cx="3901440" cy="914400"/>
              <a:chOff x="2194559" y="2489839"/>
              <a:chExt cx="3901440" cy="635968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46" name="양쪽 모서리가 둥근 사각형 45"/>
              <p:cNvSpPr/>
              <p:nvPr/>
            </p:nvSpPr>
            <p:spPr>
              <a:xfrm rot="5400000">
                <a:off x="3827295" y="857103"/>
                <a:ext cx="635968" cy="3901440"/>
              </a:xfrm>
              <a:prstGeom prst="round2SameRect">
                <a:avLst/>
              </a:prstGeom>
              <a:solidFill>
                <a:srgbClr val="8064A2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8064A2">
                    <a:tint val="40000"/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</p:sp>
          <p:sp>
            <p:nvSpPr>
              <p:cNvPr id="47" name="양쪽 모서리가 둥근 사각형 4"/>
              <p:cNvSpPr/>
              <p:nvPr/>
            </p:nvSpPr>
            <p:spPr>
              <a:xfrm>
                <a:off x="2194560" y="2520884"/>
                <a:ext cx="3870395" cy="57387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Adjacency</a:t>
                </a:r>
                <a:r>
                  <a:rPr kumimoji="1" lang="en-US" altLang="ko-KR" sz="1400" b="1" i="0" u="none" strike="noStrike" kern="1200" cap="none" spc="0" normalizeH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</a:t>
                </a:r>
                <a:r>
                  <a:rPr lang="en-US" altLang="ko-KR" sz="1400" b="1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+mn-ea"/>
                  </a:rPr>
                  <a:t>Matrix</a:t>
                </a:r>
                <a:endParaRPr kumimoji="1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Transition Probability Matrix</a:t>
                </a: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Vector-Matrix Multiplication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43" name="그룹 36"/>
            <p:cNvGrpSpPr/>
            <p:nvPr/>
          </p:nvGrpSpPr>
          <p:grpSpPr>
            <a:xfrm>
              <a:off x="1600200" y="3573045"/>
              <a:ext cx="2194560" cy="1066800"/>
              <a:chOff x="0" y="2410342"/>
              <a:chExt cx="2194560" cy="794961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0" y="2410342"/>
                <a:ext cx="2194560" cy="794961"/>
              </a:xfrm>
              <a:prstGeom prst="roundRect">
                <a:avLst/>
              </a:prstGeom>
              <a:solidFill>
                <a:srgbClr val="8064A2">
                  <a:hueOff val="0"/>
                  <a:satOff val="0"/>
                  <a:lumOff val="0"/>
                  <a:alphaOff val="0"/>
                </a:srgbClr>
              </a:solidFill>
              <a:ln w="3175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>
                <a:outerShdw blurRad="50800" dist="25400" dir="5400000" rotWithShape="0">
                  <a:srgbClr val="000000">
                    <a:alpha val="40000"/>
                  </a:srgbClr>
                </a:outerShdw>
              </a:effectLst>
            </p:spPr>
          </p:sp>
          <p:sp>
            <p:nvSpPr>
              <p:cNvPr id="45" name="모서리가 둥근 직사각형 4"/>
              <p:cNvSpPr/>
              <p:nvPr/>
            </p:nvSpPr>
            <p:spPr>
              <a:xfrm>
                <a:off x="38807" y="2449150"/>
                <a:ext cx="2116946" cy="7173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12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b="1" dirty="0" smtClean="0">
                    <a:solidFill>
                      <a:sysClr val="window" lastClr="FFFFFF"/>
                    </a:solidFill>
                    <a:latin typeface="+mn-ea"/>
                  </a:rPr>
                  <a:t>Adjacency Matrix</a:t>
                </a:r>
                <a:r>
                  <a:rPr lang="ko-KR" altLang="en-US" sz="1600" b="1" dirty="0">
                    <a:solidFill>
                      <a:sysClr val="window" lastClr="FFFFFF"/>
                    </a:solidFill>
                    <a:latin typeface="+mn-ea"/>
                  </a:rPr>
                  <a:t> </a:t>
                </a:r>
                <a:r>
                  <a:rPr lang="en-US" altLang="ko-KR" sz="1600" b="1" dirty="0" smtClean="0">
                    <a:solidFill>
                      <a:sysClr val="window" lastClr="FFFFFF"/>
                    </a:solidFill>
                    <a:latin typeface="+mn-ea"/>
                  </a:rPr>
                  <a:t>Implementation</a:t>
                </a:r>
              </a:p>
            </p:txBody>
          </p:sp>
        </p:grpSp>
      </p:grpSp>
      <p:grpSp>
        <p:nvGrpSpPr>
          <p:cNvPr id="48" name="그룹 23"/>
          <p:cNvGrpSpPr/>
          <p:nvPr/>
        </p:nvGrpSpPr>
        <p:grpSpPr>
          <a:xfrm>
            <a:off x="1607820" y="4960610"/>
            <a:ext cx="5943600" cy="1066801"/>
            <a:chOff x="1615440" y="4876800"/>
            <a:chExt cx="5943600" cy="1066801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5151120" y="3535681"/>
              <a:ext cx="914400" cy="3901440"/>
            </a:xfrm>
            <a:prstGeom prst="round2SameRect">
              <a:avLst/>
            </a:prstGeom>
            <a:solidFill>
              <a:srgbClr val="AA5E74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ln w="19050" cap="flat" cmpd="sng" algn="ctr">
              <a:solidFill>
                <a:srgbClr val="AA5E74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ko-KR" altLang="en-US" dirty="0"/>
            </a:p>
          </p:txBody>
        </p:sp>
        <p:grpSp>
          <p:nvGrpSpPr>
            <p:cNvPr id="50" name="그룹 32"/>
            <p:cNvGrpSpPr/>
            <p:nvPr/>
          </p:nvGrpSpPr>
          <p:grpSpPr>
            <a:xfrm>
              <a:off x="1615440" y="4876800"/>
              <a:ext cx="2194560" cy="1066800"/>
              <a:chOff x="0" y="3281306"/>
              <a:chExt cx="2194560" cy="781326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0" y="3281306"/>
                <a:ext cx="2194560" cy="781326"/>
              </a:xfrm>
              <a:prstGeom prst="roundRect">
                <a:avLst/>
              </a:prstGeom>
              <a:solidFill>
                <a:srgbClr val="AA5E74">
                  <a:hueOff val="0"/>
                  <a:satOff val="0"/>
                  <a:lumOff val="0"/>
                  <a:alphaOff val="0"/>
                </a:srgbClr>
              </a:solidFill>
              <a:ln w="3175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>
                <a:outerShdw blurRad="50800" dist="25400" dir="5400000" rotWithShape="0">
                  <a:srgbClr val="000000">
                    <a:alpha val="40000"/>
                  </a:srgbClr>
                </a:outerShdw>
              </a:effectLst>
            </p:spPr>
          </p:sp>
          <p:sp>
            <p:nvSpPr>
              <p:cNvPr id="52" name="모서리가 둥근 직사각형 4"/>
              <p:cNvSpPr/>
              <p:nvPr/>
            </p:nvSpPr>
            <p:spPr>
              <a:xfrm>
                <a:off x="38141" y="3319447"/>
                <a:ext cx="2118278" cy="7050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12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Inverse-Adjacency List Implementation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53" name="그룹 24"/>
          <p:cNvGrpSpPr/>
          <p:nvPr/>
        </p:nvGrpSpPr>
        <p:grpSpPr>
          <a:xfrm>
            <a:off x="1592580" y="1772816"/>
            <a:ext cx="5958840" cy="1075154"/>
            <a:chOff x="1600200" y="3573046"/>
            <a:chExt cx="5958840" cy="1075154"/>
          </a:xfrm>
          <a:effectLst/>
        </p:grpSpPr>
        <p:grpSp>
          <p:nvGrpSpPr>
            <p:cNvPr id="54" name="그룹 25"/>
            <p:cNvGrpSpPr/>
            <p:nvPr/>
          </p:nvGrpSpPr>
          <p:grpSpPr>
            <a:xfrm>
              <a:off x="3657600" y="3733800"/>
              <a:ext cx="3901440" cy="914400"/>
              <a:chOff x="2194559" y="2489839"/>
              <a:chExt cx="3901440" cy="635968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58" name="양쪽 모서리가 둥근 사각형 57"/>
              <p:cNvSpPr/>
              <p:nvPr/>
            </p:nvSpPr>
            <p:spPr>
              <a:xfrm rot="5400000">
                <a:off x="3827295" y="857103"/>
                <a:ext cx="635968" cy="3901440"/>
              </a:xfrm>
              <a:prstGeom prst="round2SameRect">
                <a:avLst/>
              </a:prstGeom>
              <a:solidFill>
                <a:srgbClr val="9BBB59">
                  <a:lumMod val="40000"/>
                  <a:lumOff val="60000"/>
                  <a:alpha val="9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</p:sp>
          <p:sp>
            <p:nvSpPr>
              <p:cNvPr id="59" name="양쪽 모서리가 둥근 사각형 4"/>
              <p:cNvSpPr/>
              <p:nvPr/>
            </p:nvSpPr>
            <p:spPr>
              <a:xfrm>
                <a:off x="2194560" y="2520884"/>
                <a:ext cx="3870395" cy="57387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Introduction</a:t>
                </a: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Basic Idea</a:t>
                </a: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Random Surfer</a:t>
                </a:r>
                <a:r>
                  <a:rPr kumimoji="1" lang="en-US" altLang="ko-KR" sz="1400" b="1" i="0" u="none" strike="noStrike" kern="1200" cap="none" spc="0" normalizeH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Model</a:t>
                </a:r>
                <a:endParaRPr kumimoji="1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55" name="그룹 26"/>
            <p:cNvGrpSpPr/>
            <p:nvPr/>
          </p:nvGrpSpPr>
          <p:grpSpPr>
            <a:xfrm>
              <a:off x="1600200" y="3573046"/>
              <a:ext cx="2194560" cy="1066800"/>
              <a:chOff x="0" y="2410343"/>
              <a:chExt cx="2194560" cy="794961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0" y="2410343"/>
                <a:ext cx="2194560" cy="794961"/>
              </a:xfrm>
              <a:prstGeom prst="roundRect">
                <a:avLst/>
              </a:prstGeom>
              <a:solidFill>
                <a:srgbClr val="9BBB59"/>
              </a:solidFill>
              <a:ln w="3175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25400" dir="5400000" rotWithShape="0">
                  <a:srgbClr val="000000">
                    <a:alpha val="40000"/>
                  </a:srgbClr>
                </a:outerShdw>
              </a:effectLst>
            </p:spPr>
          </p:sp>
          <p:sp>
            <p:nvSpPr>
              <p:cNvPr id="57" name="모서리가 둥근 직사각형 4"/>
              <p:cNvSpPr/>
              <p:nvPr/>
            </p:nvSpPr>
            <p:spPr>
              <a:xfrm>
                <a:off x="38807" y="2449150"/>
                <a:ext cx="2116946" cy="7173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12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b="1" dirty="0" smtClean="0">
                    <a:solidFill>
                      <a:sysClr val="window" lastClr="FFFFFF"/>
                    </a:solidFill>
                    <a:latin typeface="+mn-ea"/>
                  </a:rPr>
                  <a:t>PageRank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60" name="양쪽 모서리가 둥근 사각형 4"/>
          <p:cNvSpPr/>
          <p:nvPr/>
        </p:nvSpPr>
        <p:spPr>
          <a:xfrm>
            <a:off x="3639185" y="5171940"/>
            <a:ext cx="3870395" cy="82512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247650" tIns="123825" rIns="247650" bIns="123825" numCol="1" spcCol="1270" anchor="ctr" anchorCtr="0">
            <a:no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1" indent="-114300" algn="l" defTabSz="533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lang="en-US" altLang="ko-KR" sz="1400" b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+mn-ea"/>
              </a:rPr>
              <a:t>Motivation</a:t>
            </a:r>
          </a:p>
          <a:p>
            <a:pPr marL="114300" marR="0" lvl="1" indent="-114300" algn="l" defTabSz="533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lang="en-US" altLang="ko-KR" sz="1400" b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+mn-ea"/>
              </a:rPr>
              <a:t>Inverse Adjacency Lists</a:t>
            </a:r>
          </a:p>
          <a:p>
            <a:pPr marL="114300" marR="0" lvl="1" indent="-114300" algn="l" defTabSz="533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+mn-ea"/>
                <a:cs typeface="+mn-cs"/>
              </a:rPr>
              <a:t>PageRank</a:t>
            </a:r>
            <a:r>
              <a:rPr kumimoji="1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+mn-ea"/>
                <a:cs typeface="+mn-cs"/>
              </a:rPr>
              <a:t> Calculation with IAL</a:t>
            </a:r>
            <a:endParaRPr kumimoji="1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204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 Project 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</a:p>
          <a:p>
            <a:pPr lvl="1"/>
            <a:r>
              <a:rPr lang="en-US" altLang="ko-KR" dirty="0" err="1"/>
              <a:t>wikipedia</a:t>
            </a:r>
            <a:r>
              <a:rPr lang="en-US" altLang="ko-KR" dirty="0"/>
              <a:t> (</a:t>
            </a:r>
            <a:r>
              <a:rPr lang="en-US" altLang="ko-KR" dirty="0" err="1"/>
              <a:t>adj_matrix</a:t>
            </a:r>
            <a:r>
              <a:rPr lang="en-US" altLang="ko-KR" dirty="0"/>
              <a:t>, </a:t>
            </a:r>
            <a:r>
              <a:rPr lang="en-US" altLang="ko-KR" dirty="0" err="1"/>
              <a:t>inv_adj_list</a:t>
            </a:r>
            <a:r>
              <a:rPr lang="en-US" altLang="ko-KR" dirty="0"/>
              <a:t>) (11 web pages)</a:t>
            </a:r>
          </a:p>
          <a:p>
            <a:pPr lvl="1"/>
            <a:r>
              <a:rPr lang="en-US" altLang="ko-KR" dirty="0"/>
              <a:t>movie (node, </a:t>
            </a:r>
            <a:r>
              <a:rPr lang="en-US" altLang="ko-KR" dirty="0" err="1"/>
              <a:t>adj_matrix</a:t>
            </a:r>
            <a:r>
              <a:rPr lang="en-US" altLang="ko-KR" dirty="0"/>
              <a:t>, </a:t>
            </a:r>
            <a:r>
              <a:rPr lang="en-US" altLang="ko-KR" dirty="0" err="1"/>
              <a:t>adj_list</a:t>
            </a:r>
            <a:r>
              <a:rPr lang="en-US" altLang="ko-KR" dirty="0"/>
              <a:t>, </a:t>
            </a:r>
            <a:r>
              <a:rPr lang="en-US" altLang="ko-KR" dirty="0" err="1"/>
              <a:t>inv_adj_list</a:t>
            </a:r>
            <a:r>
              <a:rPr lang="en-US" altLang="ko-KR" dirty="0"/>
              <a:t>) (5757 web pages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Source code</a:t>
            </a:r>
          </a:p>
          <a:p>
            <a:pPr lvl="1"/>
            <a:r>
              <a:rPr lang="en-US" altLang="ko-KR" dirty="0" err="1" smtClean="0"/>
              <a:t>pagerank_matrix.c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pagerank_list.c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Implementation</a:t>
            </a:r>
          </a:p>
          <a:p>
            <a:pPr lvl="1"/>
            <a:r>
              <a:rPr lang="en-US" altLang="ko-KR" dirty="0" smtClean="0"/>
              <a:t>2 functions in </a:t>
            </a:r>
            <a:r>
              <a:rPr lang="en-US" altLang="ko-KR" dirty="0" err="1" smtClean="0"/>
              <a:t>pagerank_matrix.c</a:t>
            </a:r>
            <a:endParaRPr lang="en-US" altLang="ko-KR" dirty="0"/>
          </a:p>
          <a:p>
            <a:pPr lvl="1"/>
            <a:r>
              <a:rPr lang="en-US" altLang="ko-KR" dirty="0" smtClean="0"/>
              <a:t>1 functions in </a:t>
            </a:r>
            <a:r>
              <a:rPr lang="en-US" altLang="ko-KR" dirty="0" err="1" smtClean="0"/>
              <a:t>pagerank_list.c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Report</a:t>
            </a:r>
          </a:p>
          <a:p>
            <a:pPr lvl="1"/>
            <a:r>
              <a:rPr lang="en-US" altLang="ko-KR" dirty="0" smtClean="0"/>
              <a:t>Functions</a:t>
            </a:r>
          </a:p>
          <a:p>
            <a:pPr lvl="1"/>
            <a:r>
              <a:rPr lang="en-US" altLang="ko-KR" dirty="0" smtClean="0"/>
              <a:t>Running time</a:t>
            </a:r>
          </a:p>
          <a:p>
            <a:pPr lvl="1"/>
            <a:r>
              <a:rPr lang="en-US" altLang="ko-KR" dirty="0" smtClean="0"/>
              <a:t>Output files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95736" y="1449352"/>
            <a:ext cx="10801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75112" y="1449352"/>
            <a:ext cx="10801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83768" y="1789960"/>
            <a:ext cx="10801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27800" y="1789960"/>
            <a:ext cx="108012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032790"/>
            <a:ext cx="3048015" cy="219163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55610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pagerank_matrix.c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412776"/>
            <a:ext cx="8458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main(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argc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char *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argv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[])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{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char*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inputFile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argv[1];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atoi(argv[2]);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double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atof(argv[3]);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numIteration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atoi(argv[4]);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double* vector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allocateVector(numPages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1.0/numPages);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double** matrix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allocateMatrix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0.0);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loadAdjacencyMatrix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inputFile</a:t>
            </a:r>
            <a:r>
              <a:rPr lang="en-US" sz="1400" dirty="0">
                <a:solidFill>
                  <a:schemeClr val="bg1"/>
                </a:solidFill>
                <a:latin typeface="Lucida Console"/>
                <a:cs typeface="Lucida Console"/>
              </a:rPr>
              <a:t>, matrix);</a:t>
            </a:r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generateTPMatrix(matrix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vector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calculatePageRank(vector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matrix,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numIteration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return 0;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}</a:t>
            </a:r>
            <a:endParaRPr lang="en-US" sz="1400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21668" y="4784560"/>
            <a:ext cx="388843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5199800"/>
            <a:ext cx="66247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693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Adjacency Matrix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61093" y="5478323"/>
            <a:ext cx="5221814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If page i points to page j, then </a:t>
            </a:r>
            <a:r>
              <a:rPr lang="en-US" altLang="ko-KR" sz="1600" dirty="0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M[i][j]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= 1</a:t>
            </a: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If page i does not point to page j, then </a:t>
            </a:r>
            <a:r>
              <a:rPr lang="en-US" altLang="ko-KR" sz="1600" dirty="0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M[i][j]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= 0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23928" y="2564904"/>
            <a:ext cx="52200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    0   1   2   3   4   5   6   7   8   9   10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0   0   1   0   0   0   0   0   0   0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2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3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1   1   0   0   0   0   0   0   0   0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4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0   1   0   1   0   1   0   0   0   0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5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6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7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8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9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  <a:endParaRPr lang="ko-KR" altLang="en-US" sz="14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3928" y="3628800"/>
            <a:ext cx="5220072" cy="316835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58756" y="2564904"/>
            <a:ext cx="479311" cy="2677656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2821544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직사각형 4"/>
          <p:cNvSpPr/>
          <p:nvPr/>
        </p:nvSpPr>
        <p:spPr>
          <a:xfrm>
            <a:off x="554300" y="34132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2354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84380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11560" y="42733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119692" y="355327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275856" y="317046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835696" y="450912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263708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767764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127804" y="439460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212828" y="398531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31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9" grpId="1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grpSp>
        <p:nvGrpSpPr>
          <p:cNvPr id="22" name="그룹 22"/>
          <p:cNvGrpSpPr/>
          <p:nvPr/>
        </p:nvGrpSpPr>
        <p:grpSpPr>
          <a:xfrm>
            <a:off x="1592580" y="3366712"/>
            <a:ext cx="5958840" cy="1075155"/>
            <a:chOff x="1600200" y="3573045"/>
            <a:chExt cx="5958840" cy="1075155"/>
          </a:xfrm>
          <a:effectLst/>
        </p:grpSpPr>
        <p:grpSp>
          <p:nvGrpSpPr>
            <p:cNvPr id="42" name="그룹 35"/>
            <p:cNvGrpSpPr/>
            <p:nvPr/>
          </p:nvGrpSpPr>
          <p:grpSpPr>
            <a:xfrm>
              <a:off x="3657600" y="3733800"/>
              <a:ext cx="3901440" cy="914400"/>
              <a:chOff x="2194559" y="2489839"/>
              <a:chExt cx="3901440" cy="635968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46" name="양쪽 모서리가 둥근 사각형 45"/>
              <p:cNvSpPr/>
              <p:nvPr/>
            </p:nvSpPr>
            <p:spPr>
              <a:xfrm rot="5400000">
                <a:off x="3827295" y="857103"/>
                <a:ext cx="635968" cy="3901440"/>
              </a:xfrm>
              <a:prstGeom prst="round2SameRect">
                <a:avLst/>
              </a:prstGeom>
              <a:solidFill>
                <a:srgbClr val="8064A2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8064A2">
                    <a:tint val="40000"/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</p:sp>
          <p:sp>
            <p:nvSpPr>
              <p:cNvPr id="47" name="양쪽 모서리가 둥근 사각형 4"/>
              <p:cNvSpPr/>
              <p:nvPr/>
            </p:nvSpPr>
            <p:spPr>
              <a:xfrm>
                <a:off x="2194560" y="2520884"/>
                <a:ext cx="3870395" cy="57387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Adjacency</a:t>
                </a:r>
                <a:r>
                  <a:rPr kumimoji="1" lang="en-US" altLang="ko-KR" sz="1400" b="1" i="0" u="none" strike="noStrike" kern="1200" cap="none" spc="0" normalizeH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</a:t>
                </a:r>
                <a:r>
                  <a:rPr lang="en-US" altLang="ko-KR" sz="1400" b="1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+mn-ea"/>
                  </a:rPr>
                  <a:t>Matrix</a:t>
                </a:r>
                <a:endParaRPr kumimoji="1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Transition Probability Matrix</a:t>
                </a: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Vector-Matrix Multiplication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43" name="그룹 36"/>
            <p:cNvGrpSpPr/>
            <p:nvPr/>
          </p:nvGrpSpPr>
          <p:grpSpPr>
            <a:xfrm>
              <a:off x="1600200" y="3573045"/>
              <a:ext cx="2194560" cy="1066800"/>
              <a:chOff x="0" y="2410342"/>
              <a:chExt cx="2194560" cy="794961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0" y="2410342"/>
                <a:ext cx="2194560" cy="794961"/>
              </a:xfrm>
              <a:prstGeom prst="roundRect">
                <a:avLst/>
              </a:prstGeom>
              <a:solidFill>
                <a:srgbClr val="8064A2">
                  <a:hueOff val="0"/>
                  <a:satOff val="0"/>
                  <a:lumOff val="0"/>
                  <a:alphaOff val="0"/>
                </a:srgbClr>
              </a:solidFill>
              <a:ln w="3175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>
                <a:outerShdw blurRad="50800" dist="25400" dir="5400000" rotWithShape="0">
                  <a:srgbClr val="000000">
                    <a:alpha val="40000"/>
                  </a:srgbClr>
                </a:outerShdw>
              </a:effectLst>
            </p:spPr>
          </p:sp>
          <p:sp>
            <p:nvSpPr>
              <p:cNvPr id="45" name="모서리가 둥근 직사각형 4"/>
              <p:cNvSpPr/>
              <p:nvPr/>
            </p:nvSpPr>
            <p:spPr>
              <a:xfrm>
                <a:off x="38807" y="2449150"/>
                <a:ext cx="2116946" cy="7173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12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b="1" dirty="0" smtClean="0">
                    <a:solidFill>
                      <a:sysClr val="window" lastClr="FFFFFF"/>
                    </a:solidFill>
                    <a:latin typeface="+mn-ea"/>
                  </a:rPr>
                  <a:t>Adjacency Matrix</a:t>
                </a:r>
                <a:r>
                  <a:rPr lang="ko-KR" altLang="en-US" sz="1600" b="1" dirty="0">
                    <a:solidFill>
                      <a:sysClr val="window" lastClr="FFFFFF"/>
                    </a:solidFill>
                    <a:latin typeface="+mn-ea"/>
                  </a:rPr>
                  <a:t> </a:t>
                </a:r>
                <a:r>
                  <a:rPr lang="en-US" altLang="ko-KR" sz="1600" b="1" dirty="0" smtClean="0">
                    <a:solidFill>
                      <a:sysClr val="window" lastClr="FFFFFF"/>
                    </a:solidFill>
                    <a:latin typeface="+mn-ea"/>
                  </a:rPr>
                  <a:t>Implementation</a:t>
                </a:r>
              </a:p>
            </p:txBody>
          </p:sp>
        </p:grpSp>
      </p:grpSp>
      <p:grpSp>
        <p:nvGrpSpPr>
          <p:cNvPr id="48" name="그룹 23"/>
          <p:cNvGrpSpPr/>
          <p:nvPr/>
        </p:nvGrpSpPr>
        <p:grpSpPr>
          <a:xfrm>
            <a:off x="1607820" y="4960610"/>
            <a:ext cx="5943600" cy="1066801"/>
            <a:chOff x="1615440" y="4876800"/>
            <a:chExt cx="5943600" cy="1066801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5151120" y="3535681"/>
              <a:ext cx="914400" cy="3901440"/>
            </a:xfrm>
            <a:prstGeom prst="round2SameRect">
              <a:avLst/>
            </a:prstGeom>
            <a:solidFill>
              <a:srgbClr val="AA5E74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ln w="19050" cap="flat" cmpd="sng" algn="ctr">
              <a:solidFill>
                <a:srgbClr val="AA5E74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ko-KR" altLang="en-US" dirty="0"/>
            </a:p>
          </p:txBody>
        </p:sp>
        <p:grpSp>
          <p:nvGrpSpPr>
            <p:cNvPr id="50" name="그룹 32"/>
            <p:cNvGrpSpPr/>
            <p:nvPr/>
          </p:nvGrpSpPr>
          <p:grpSpPr>
            <a:xfrm>
              <a:off x="1615440" y="4876800"/>
              <a:ext cx="2194560" cy="1066800"/>
              <a:chOff x="0" y="3281306"/>
              <a:chExt cx="2194560" cy="781326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0" y="3281306"/>
                <a:ext cx="2194560" cy="781326"/>
              </a:xfrm>
              <a:prstGeom prst="roundRect">
                <a:avLst/>
              </a:prstGeom>
              <a:solidFill>
                <a:srgbClr val="AA5E74">
                  <a:hueOff val="0"/>
                  <a:satOff val="0"/>
                  <a:lumOff val="0"/>
                  <a:alphaOff val="0"/>
                </a:srgbClr>
              </a:solidFill>
              <a:ln w="3175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>
                <a:outerShdw blurRad="50800" dist="25400" dir="5400000" rotWithShape="0">
                  <a:srgbClr val="000000">
                    <a:alpha val="40000"/>
                  </a:srgbClr>
                </a:outerShdw>
              </a:effectLst>
            </p:spPr>
          </p:sp>
          <p:sp>
            <p:nvSpPr>
              <p:cNvPr id="52" name="모서리가 둥근 직사각형 4"/>
              <p:cNvSpPr/>
              <p:nvPr/>
            </p:nvSpPr>
            <p:spPr>
              <a:xfrm>
                <a:off x="38141" y="3319447"/>
                <a:ext cx="2118278" cy="7050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12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Inverse-Adjacency List Implementation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53" name="그룹 24"/>
          <p:cNvGrpSpPr/>
          <p:nvPr/>
        </p:nvGrpSpPr>
        <p:grpSpPr>
          <a:xfrm>
            <a:off x="1592580" y="1772816"/>
            <a:ext cx="5958840" cy="1075154"/>
            <a:chOff x="1600200" y="3573046"/>
            <a:chExt cx="5958840" cy="1075154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grpSp>
          <p:nvGrpSpPr>
            <p:cNvPr id="54" name="그룹 25"/>
            <p:cNvGrpSpPr/>
            <p:nvPr/>
          </p:nvGrpSpPr>
          <p:grpSpPr>
            <a:xfrm>
              <a:off x="3657600" y="3733800"/>
              <a:ext cx="3901440" cy="914400"/>
              <a:chOff x="2194559" y="2489839"/>
              <a:chExt cx="3901440" cy="635968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58" name="양쪽 모서리가 둥근 사각형 57"/>
              <p:cNvSpPr/>
              <p:nvPr/>
            </p:nvSpPr>
            <p:spPr>
              <a:xfrm rot="5400000">
                <a:off x="3827295" y="857103"/>
                <a:ext cx="635968" cy="3901440"/>
              </a:xfrm>
              <a:prstGeom prst="round2SameRect">
                <a:avLst/>
              </a:prstGeom>
              <a:solidFill>
                <a:srgbClr val="9BBB59">
                  <a:lumMod val="40000"/>
                  <a:lumOff val="60000"/>
                  <a:alpha val="9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</p:sp>
          <p:sp>
            <p:nvSpPr>
              <p:cNvPr id="59" name="양쪽 모서리가 둥근 사각형 4"/>
              <p:cNvSpPr/>
              <p:nvPr/>
            </p:nvSpPr>
            <p:spPr>
              <a:xfrm>
                <a:off x="2194560" y="2520884"/>
                <a:ext cx="3870395" cy="57387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Introduction</a:t>
                </a: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Basic Idea</a:t>
                </a: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Random Surfer</a:t>
                </a:r>
                <a:r>
                  <a:rPr kumimoji="1" lang="en-US" altLang="ko-KR" sz="1400" b="1" i="0" u="none" strike="noStrike" kern="1200" cap="none" spc="0" normalizeH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Model</a:t>
                </a:r>
                <a:endParaRPr kumimoji="1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55" name="그룹 26"/>
            <p:cNvGrpSpPr/>
            <p:nvPr/>
          </p:nvGrpSpPr>
          <p:grpSpPr>
            <a:xfrm>
              <a:off x="1600200" y="3573046"/>
              <a:ext cx="2194560" cy="1066800"/>
              <a:chOff x="0" y="2410343"/>
              <a:chExt cx="2194560" cy="794961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0" y="2410343"/>
                <a:ext cx="2194560" cy="794961"/>
              </a:xfrm>
              <a:prstGeom prst="roundRect">
                <a:avLst/>
              </a:prstGeom>
              <a:solidFill>
                <a:srgbClr val="9BBB59"/>
              </a:solidFill>
              <a:ln w="3175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25400" dir="5400000" rotWithShape="0">
                  <a:srgbClr val="000000">
                    <a:alpha val="40000"/>
                  </a:srgbClr>
                </a:outerShdw>
              </a:effectLst>
            </p:spPr>
          </p:sp>
          <p:sp>
            <p:nvSpPr>
              <p:cNvPr id="57" name="모서리가 둥근 직사각형 4"/>
              <p:cNvSpPr/>
              <p:nvPr/>
            </p:nvSpPr>
            <p:spPr>
              <a:xfrm>
                <a:off x="38807" y="2449150"/>
                <a:ext cx="2116946" cy="7173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12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b="1" dirty="0" smtClean="0">
                    <a:solidFill>
                      <a:sysClr val="window" lastClr="FFFFFF"/>
                    </a:solidFill>
                    <a:latin typeface="+mn-ea"/>
                  </a:rPr>
                  <a:t>PageRank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60" name="양쪽 모서리가 둥근 사각형 4"/>
          <p:cNvSpPr/>
          <p:nvPr/>
        </p:nvSpPr>
        <p:spPr>
          <a:xfrm>
            <a:off x="3639185" y="5171940"/>
            <a:ext cx="3870395" cy="82512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247650" tIns="123825" rIns="247650" bIns="123825" numCol="1" spcCol="1270" anchor="ctr" anchorCtr="0">
            <a:no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1" indent="-114300" algn="l" defTabSz="533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lang="en-US" altLang="ko-KR" sz="1400" b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+mn-ea"/>
              </a:rPr>
              <a:t>Motivation</a:t>
            </a:r>
          </a:p>
          <a:p>
            <a:pPr marL="114300" marR="0" lvl="1" indent="-114300" algn="l" defTabSz="533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lang="en-US" altLang="ko-KR" sz="1400" b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+mn-ea"/>
              </a:rPr>
              <a:t>Inverse Adjacency Lists</a:t>
            </a:r>
          </a:p>
          <a:p>
            <a:pPr marL="114300" marR="0" lvl="1" indent="-114300" algn="l" defTabSz="533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+mn-ea"/>
                <a:cs typeface="+mn-cs"/>
              </a:rPr>
              <a:t>PageRank</a:t>
            </a:r>
            <a:r>
              <a:rPr kumimoji="1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+mn-ea"/>
                <a:cs typeface="+mn-cs"/>
              </a:rPr>
              <a:t> Calculation with IAL</a:t>
            </a:r>
            <a:endParaRPr kumimoji="1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2821544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 Probability Matrix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93012" y="5478323"/>
            <a:ext cx="735797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W[i][j]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is the transition probability from page i to page j by following link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23928" y="2564904"/>
            <a:ext cx="52200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    0   1   2   3   4   5   6   7   8   9   10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0   0   1   0   0   0   0   0   0   0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2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3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1   1   0   0   0   0   0   0   0   0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4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0   1   0   1   0   1   0   0   0   0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5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6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7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8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9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  <a:endParaRPr lang="ko-KR" altLang="en-US" sz="14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3928" y="3630969"/>
            <a:ext cx="5220072" cy="316835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4300" y="34132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2354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84380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11560" y="42733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119692" y="355327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275856" y="317046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835696" y="450912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263708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767764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127804" y="439460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212828" y="398531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578560" y="1429346"/>
            <a:ext cx="509756" cy="495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5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 Probability Matrix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93012" y="5478323"/>
            <a:ext cx="735797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W[i][j]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is the transition probability from page i to page j by following link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23928" y="2564904"/>
            <a:ext cx="52200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    0   1   2   3   4   5   6   7   8   9   10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1/1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2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1/1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3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1/2 1/2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4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1/3 0   1/3 0   1/3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5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6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7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8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9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1/1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1/1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  <a:endParaRPr lang="ko-KR" altLang="en-US" sz="14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23928" y="3630969"/>
            <a:ext cx="5220072" cy="316835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578560" y="1429346"/>
            <a:ext cx="509756" cy="495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2821544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직사각형 23"/>
          <p:cNvSpPr/>
          <p:nvPr/>
        </p:nvSpPr>
        <p:spPr>
          <a:xfrm>
            <a:off x="554300" y="34132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2354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84380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11560" y="42733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2119692" y="355327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275856" y="317046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1835696" y="450912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2263708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767764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27804" y="439460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212828" y="398531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3849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Handling Pages with No </a:t>
            </a:r>
            <a:r>
              <a:rPr lang="en-US" altLang="ko-KR" dirty="0" err="1" smtClean="0"/>
              <a:t>Outlinks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93012" y="5478323"/>
            <a:ext cx="735797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W[i][j]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is the transition probability from page i to page j by following link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23928" y="2564904"/>
            <a:ext cx="52200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    0   1   2   3   4   5   6   7   8   9   10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1/1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2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1/1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3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1/2 1/2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4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1/3 0   1/3 0   1/3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5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6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7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8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9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1/1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1/1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  <a:endParaRPr lang="ko-KR" altLang="en-US" sz="14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78095" y="5898758"/>
            <a:ext cx="698781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+mn-ea"/>
                <a:ea typeface="+mn-ea"/>
              </a:rPr>
              <a:t>If a page i has no </a:t>
            </a:r>
            <a:r>
              <a:rPr lang="en-US" altLang="ko-KR" sz="1600" dirty="0" err="1" smtClean="0">
                <a:solidFill>
                  <a:schemeClr val="accent3"/>
                </a:solidFill>
                <a:latin typeface="+mn-ea"/>
                <a:ea typeface="+mn-ea"/>
              </a:rPr>
              <a:t>outlinks</a:t>
            </a:r>
            <a:r>
              <a:rPr lang="en-US" altLang="ko-KR" sz="1600" dirty="0" smtClean="0">
                <a:solidFill>
                  <a:schemeClr val="accent3"/>
                </a:solidFill>
                <a:latin typeface="+mn-ea"/>
                <a:ea typeface="+mn-ea"/>
              </a:rPr>
              <a:t>, then generate ‘virtual’ </a:t>
            </a:r>
            <a:r>
              <a:rPr lang="en-US" altLang="ko-KR" sz="1600" dirty="0" err="1" smtClean="0">
                <a:solidFill>
                  <a:schemeClr val="accent3"/>
                </a:solidFill>
                <a:latin typeface="+mn-ea"/>
                <a:ea typeface="+mn-ea"/>
              </a:rPr>
              <a:t>outlinks</a:t>
            </a:r>
            <a:r>
              <a:rPr lang="en-US" altLang="ko-KR" sz="1600" dirty="0" smtClean="0">
                <a:solidFill>
                  <a:schemeClr val="accent3"/>
                </a:solidFill>
                <a:latin typeface="+mn-ea"/>
                <a:ea typeface="+mn-ea"/>
              </a:rPr>
              <a:t> to every page</a:t>
            </a:r>
            <a:endParaRPr lang="ko-KR" altLang="en-US" sz="16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78560" y="1429346"/>
            <a:ext cx="509756" cy="495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2821544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직사각형 29"/>
          <p:cNvSpPr/>
          <p:nvPr/>
        </p:nvSpPr>
        <p:spPr>
          <a:xfrm>
            <a:off x="554300" y="34132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354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84380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11560" y="42733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119692" y="355327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275856" y="317046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835696" y="450912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263708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767764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127804" y="439460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212828" y="398531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017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Handling Pages with No </a:t>
            </a:r>
            <a:r>
              <a:rPr lang="en-US" altLang="ko-KR" dirty="0" err="1" smtClean="0"/>
              <a:t>Outlinks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923928" y="2564904"/>
            <a:ext cx="52200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    0   1   2   3   4   5   6   7   8   9   10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1/11 1/11 1/11 …                       1/11</a:t>
            </a:r>
            <a:endParaRPr lang="en-US" altLang="ko-KR" sz="14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1/1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2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1/1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3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1/2 1/2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4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1/3 0   1/3 0   1/3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5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6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7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8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9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1/1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1/1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  <a:endParaRPr lang="ko-KR" altLang="en-US" sz="14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3012" y="5478323"/>
            <a:ext cx="735797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W[i][j]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is the transition probability from page i to page j by following link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직사각형 26"/>
          <p:cNvSpPr/>
          <p:nvPr/>
        </p:nvSpPr>
        <p:spPr>
          <a:xfrm>
            <a:off x="1255528" y="5898758"/>
            <a:ext cx="663294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FFFF"/>
                </a:solidFill>
                <a:latin typeface="+mn-ea"/>
                <a:ea typeface="+mn-ea"/>
              </a:rPr>
              <a:t>If a page i has no </a:t>
            </a:r>
            <a:r>
              <a:rPr lang="en-US" altLang="ko-KR" sz="1600" dirty="0" err="1" smtClean="0">
                <a:solidFill>
                  <a:srgbClr val="FFFFFF"/>
                </a:solidFill>
                <a:latin typeface="+mn-ea"/>
                <a:ea typeface="+mn-ea"/>
              </a:rPr>
              <a:t>outlinks</a:t>
            </a:r>
            <a:r>
              <a:rPr lang="en-US" altLang="ko-KR" sz="1600" dirty="0" smtClean="0">
                <a:solidFill>
                  <a:srgbClr val="FFFFFF"/>
                </a:solidFill>
                <a:latin typeface="+mn-ea"/>
                <a:ea typeface="+mn-ea"/>
              </a:rPr>
              <a:t>, then generate ‘virtual’ </a:t>
            </a:r>
            <a:r>
              <a:rPr lang="en-US" altLang="ko-KR" sz="1600" dirty="0" err="1" smtClean="0">
                <a:solidFill>
                  <a:srgbClr val="FFFFFF"/>
                </a:solidFill>
                <a:latin typeface="+mn-ea"/>
                <a:ea typeface="+mn-ea"/>
              </a:rPr>
              <a:t>outlinks</a:t>
            </a:r>
            <a:r>
              <a:rPr lang="en-US" altLang="ko-KR" sz="1600" dirty="0" smtClean="0">
                <a:solidFill>
                  <a:srgbClr val="FFFFFF"/>
                </a:solidFill>
                <a:latin typeface="+mn-ea"/>
                <a:ea typeface="+mn-ea"/>
              </a:rPr>
              <a:t> to every page</a:t>
            </a:r>
            <a:endParaRPr lang="ko-KR" altLang="en-US" sz="16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8560" y="1429346"/>
            <a:ext cx="509756" cy="495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2821544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직사각형 29"/>
          <p:cNvSpPr/>
          <p:nvPr/>
        </p:nvSpPr>
        <p:spPr>
          <a:xfrm>
            <a:off x="554300" y="34132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354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84380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11560" y="42733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119692" y="355327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275856" y="317046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835696" y="450912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263708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767764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127804" y="439460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212828" y="398531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765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Vector-Matrix Multiplication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23928" y="2564904"/>
            <a:ext cx="52200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    0   1   2   3   4   5   6   7   8   9   10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1/11 1/11 1/11 …                       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1/11</a:t>
            </a:r>
            <a:endParaRPr lang="en-US" altLang="ko-KR" sz="14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1/1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2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1/1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3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1/2 1/2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4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1/3 0   1/3 0   1/3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5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6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7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8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9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1/1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1/1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  <a:endParaRPr lang="ko-KR" altLang="en-US" sz="14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08713" y="2564904"/>
            <a:ext cx="479311" cy="2677656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23528" y="3409836"/>
            <a:ext cx="374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srgbClr val="9BBB59"/>
                </a:solidFill>
                <a:latin typeface="Lucida Console" pitchFamily="49" charset="0"/>
              </a:rPr>
              <a:t> 0  1  2  3  4  5  6  7  8  9  </a:t>
            </a:r>
            <a:r>
              <a:rPr lang="en-US" altLang="ko-KR" sz="1400" dirty="0" smtClean="0">
                <a:solidFill>
                  <a:srgbClr val="9BBB59"/>
                </a:solidFill>
                <a:latin typeface="Lucida Console" pitchFamily="49" charset="0"/>
              </a:rPr>
              <a:t>10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23528" y="3625279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.6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0718" y="3621289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3.9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70023" y="2564904"/>
            <a:ext cx="479311" cy="2677656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59632" y="1429346"/>
            <a:ext cx="828684" cy="495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86992" y="1232906"/>
            <a:ext cx="1387000" cy="971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4477728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직사각형 34"/>
          <p:cNvSpPr/>
          <p:nvPr/>
        </p:nvSpPr>
        <p:spPr>
          <a:xfrm>
            <a:off x="554300" y="506946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823548" y="443711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843808" y="443711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11560" y="592953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119692" y="520945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275856" y="482664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35696" y="616530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2263708" y="62895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2767764" y="62895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127804" y="605078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3212828" y="564150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23528" y="2564904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srgbClr val="9BBB59"/>
                </a:solidFill>
                <a:latin typeface="Lucida Console" pitchFamily="49" charset="0"/>
              </a:rPr>
              <a:t> 0  1  2  3  4  5  6  7  8  9  10</a:t>
            </a:r>
          </a:p>
          <a:p>
            <a:pPr lvl="0"/>
            <a:r>
              <a:rPr lang="en-US" altLang="ko-KR" sz="1400" dirty="0" smtClean="0">
                <a:solidFill>
                  <a:prstClr val="white"/>
                </a:solidFill>
                <a:latin typeface="Lucida Console" pitchFamily="49" charset="0"/>
              </a:rPr>
              <a:t> 1  1  1  1  1  1  1  1  1  1  1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140278" y="3621288"/>
            <a:ext cx="987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…  …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01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8" grpId="0"/>
      <p:bldP spid="29" grpId="0"/>
      <p:bldP spid="31" grpId="0"/>
      <p:bldP spid="32" grpId="0" animBg="1"/>
      <p:bldP spid="46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Other operation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643780" y="3321757"/>
            <a:ext cx="374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srgbClr val="9BBB59"/>
                </a:solidFill>
                <a:latin typeface="Lucida Console" pitchFamily="49" charset="0"/>
              </a:rPr>
              <a:t> 0  1  2  3  4  5  6  7  8  9  </a:t>
            </a:r>
            <a:r>
              <a:rPr lang="en-US" altLang="ko-KR" sz="1400" dirty="0" smtClean="0">
                <a:solidFill>
                  <a:srgbClr val="9BBB59"/>
                </a:solidFill>
                <a:latin typeface="Lucida Console" pitchFamily="49" charset="0"/>
              </a:rPr>
              <a:t>10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643780" y="353720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.6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00970" y="353321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3.9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43608" y="1429346"/>
            <a:ext cx="1044708" cy="495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508104" y="1232906"/>
            <a:ext cx="1565888" cy="971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406228" y="353720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왼쪽 대괄호 3"/>
          <p:cNvSpPr/>
          <p:nvPr/>
        </p:nvSpPr>
        <p:spPr>
          <a:xfrm>
            <a:off x="2643780" y="3141156"/>
            <a:ext cx="146034" cy="792088"/>
          </a:xfrm>
          <a:prstGeom prst="leftBracket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대괄호 34"/>
          <p:cNvSpPr/>
          <p:nvPr/>
        </p:nvSpPr>
        <p:spPr>
          <a:xfrm flipH="1">
            <a:off x="6297324" y="3141156"/>
            <a:ext cx="123090" cy="792088"/>
          </a:xfrm>
          <a:prstGeom prst="leftBracket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21976" y="3306367"/>
            <a:ext cx="6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d *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2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4477728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직사각형 35"/>
          <p:cNvSpPr/>
          <p:nvPr/>
        </p:nvSpPr>
        <p:spPr>
          <a:xfrm>
            <a:off x="554300" y="506946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823548" y="443711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843808" y="443711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11560" y="592953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119692" y="520945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275856" y="482664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35696" y="616530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2263708" y="62895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2767764" y="62895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3127804" y="605078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212828" y="564150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988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Other operation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508470" y="3317767"/>
            <a:ext cx="374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srgbClr val="9BBB59"/>
                </a:solidFill>
                <a:latin typeface="Lucida Console" pitchFamily="49" charset="0"/>
              </a:rPr>
              <a:t> 0  1  2  3  4  5  6  7  8  9  </a:t>
            </a:r>
            <a:r>
              <a:rPr lang="en-US" altLang="ko-KR" sz="1400" dirty="0" smtClean="0">
                <a:solidFill>
                  <a:srgbClr val="9BBB59"/>
                </a:solidFill>
                <a:latin typeface="Lucida Console" pitchFamily="49" charset="0"/>
              </a:rPr>
              <a:t>10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508470" y="353321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.6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65660" y="352922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3.9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18052" y="1340768"/>
            <a:ext cx="129424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308304" y="1216137"/>
            <a:ext cx="1368152" cy="971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270918" y="353321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왼쪽 대괄호 3"/>
          <p:cNvSpPr/>
          <p:nvPr/>
        </p:nvSpPr>
        <p:spPr>
          <a:xfrm>
            <a:off x="1508470" y="3137166"/>
            <a:ext cx="146034" cy="792088"/>
          </a:xfrm>
          <a:prstGeom prst="leftBracket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대괄호 34"/>
          <p:cNvSpPr/>
          <p:nvPr/>
        </p:nvSpPr>
        <p:spPr>
          <a:xfrm flipH="1">
            <a:off x="5162014" y="3137166"/>
            <a:ext cx="123090" cy="792088"/>
          </a:xfrm>
          <a:prstGeom prst="leftBracket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6666" y="3302377"/>
            <a:ext cx="6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</a:rPr>
              <a:t> *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36096" y="331776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ko-KR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( 1 – </a:t>
            </a:r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altLang="ko-KR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400" dirty="0" smtClean="0">
                <a:solidFill>
                  <a:schemeClr val="bg1"/>
                </a:solidFill>
              </a:rPr>
              <a:t> * 1/|D|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2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4477728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7" name="직사각형 36"/>
          <p:cNvSpPr/>
          <p:nvPr/>
        </p:nvSpPr>
        <p:spPr>
          <a:xfrm>
            <a:off x="554300" y="506946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823548" y="443711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843808" y="443711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11560" y="592953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2119692" y="520945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275856" y="482664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1835696" y="616530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2263708" y="62895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767764" y="62895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27804" y="605078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212828" y="564150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634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Implementation: 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Load the adjacency matrix</a:t>
            </a:r>
          </a:p>
          <a:p>
            <a:endParaRPr lang="en-US" altLang="ko-KR" dirty="0"/>
          </a:p>
          <a:p>
            <a:r>
              <a:rPr lang="en-US" altLang="ko-KR" dirty="0" smtClean="0"/>
              <a:t>Generate the transition probability matrix</a:t>
            </a:r>
          </a:p>
          <a:p>
            <a:pPr lvl="1"/>
            <a:r>
              <a:rPr lang="en-US" altLang="ko-KR" dirty="0" smtClean="0"/>
              <a:t>Handling pages with no </a:t>
            </a:r>
            <a:r>
              <a:rPr lang="en-US" altLang="ko-KR" dirty="0" err="1" smtClean="0"/>
              <a:t>outlinks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Power Iteration</a:t>
            </a:r>
          </a:p>
          <a:p>
            <a:pPr lvl="1"/>
            <a:r>
              <a:rPr lang="en-US" altLang="ko-KR" dirty="0" smtClean="0"/>
              <a:t>Vector-matrix multiplication</a:t>
            </a:r>
          </a:p>
          <a:p>
            <a:pPr lvl="1"/>
            <a:r>
              <a:rPr lang="en-US" altLang="ko-KR" dirty="0" smtClean="0"/>
              <a:t>Vector-vector addition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1" y="3803400"/>
            <a:ext cx="3376627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17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pagerank_matrix.c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412776"/>
            <a:ext cx="8458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main(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argc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char *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argv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[])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{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char*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inputFile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argv[1];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atoi(argv[2]);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double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atof(argv[3]);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numIteration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atoi(argv[4]);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double* vector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allocateVector(numPages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1.0/numPages);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double** matrix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allocateMatrix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0.0);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loadAdjacencyMatrix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inputFile</a:t>
            </a:r>
            <a:r>
              <a:rPr lang="en-US" sz="1400" dirty="0">
                <a:solidFill>
                  <a:schemeClr val="bg1"/>
                </a:solidFill>
                <a:latin typeface="Lucida Console"/>
                <a:cs typeface="Lucida Console"/>
              </a:rPr>
              <a:t>, matrix);</a:t>
            </a:r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generateTPMatrix(matrix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vector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calculatePageRank(vector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matrix,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numIteration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return 0;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}</a:t>
            </a:r>
            <a:endParaRPr lang="en-US" sz="1400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21668" y="4784560"/>
            <a:ext cx="388843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5199800"/>
            <a:ext cx="66247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114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pagerank_matrix.c</a:t>
            </a:r>
            <a:r>
              <a:rPr lang="en-US" altLang="ko-KR" dirty="0" smtClean="0"/>
              <a:t>: Screen Shot</a:t>
            </a:r>
            <a:endParaRPr lang="ko-KR" altLang="en-US" dirty="0"/>
          </a:p>
        </p:txBody>
      </p:sp>
      <p:pic>
        <p:nvPicPr>
          <p:cNvPr id="6" name="Picture 5" descr="Screen shot 2010-05-30 at 10.39.45 P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0" y="980728"/>
            <a:ext cx="7886700" cy="495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788" y="5569240"/>
            <a:ext cx="838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[</a:t>
            </a:r>
            <a:r>
              <a:rPr lang="en-US" altLang="ko-KR" dirty="0" err="1" smtClean="0">
                <a:solidFill>
                  <a:schemeClr val="bg1"/>
                </a:solidFill>
              </a:rPr>
              <a:t>Input_file</a:t>
            </a:r>
            <a:r>
              <a:rPr lang="en-US" altLang="ko-KR" dirty="0" smtClean="0">
                <a:solidFill>
                  <a:schemeClr val="bg1"/>
                </a:solidFill>
              </a:rPr>
              <a:t>] [#_</a:t>
            </a:r>
            <a:r>
              <a:rPr lang="en-US" altLang="ko-KR" dirty="0" err="1" smtClean="0">
                <a:solidFill>
                  <a:schemeClr val="bg1"/>
                </a:solidFill>
              </a:rPr>
              <a:t>of_node</a:t>
            </a:r>
            <a:r>
              <a:rPr lang="en-US" altLang="ko-KR" dirty="0" smtClean="0">
                <a:solidFill>
                  <a:schemeClr val="bg1"/>
                </a:solidFill>
              </a:rPr>
              <a:t>] [</a:t>
            </a:r>
            <a:r>
              <a:rPr lang="en-US" altLang="ko-KR" dirty="0" err="1" smtClean="0">
                <a:solidFill>
                  <a:schemeClr val="bg1"/>
                </a:solidFill>
              </a:rPr>
              <a:t>damping_factor</a:t>
            </a:r>
            <a:r>
              <a:rPr lang="en-US" altLang="ko-KR" dirty="0" smtClean="0">
                <a:solidFill>
                  <a:schemeClr val="bg1"/>
                </a:solidFill>
              </a:rPr>
              <a:t>] [#_</a:t>
            </a:r>
            <a:r>
              <a:rPr lang="en-US" altLang="ko-KR" dirty="0" err="1" smtClean="0">
                <a:solidFill>
                  <a:schemeClr val="bg1"/>
                </a:solidFill>
              </a:rPr>
              <a:t>of_iteration</a:t>
            </a:r>
            <a:r>
              <a:rPr lang="en-US" altLang="ko-KR" dirty="0" smtClean="0">
                <a:solidFill>
                  <a:schemeClr val="bg1"/>
                </a:solidFill>
              </a:rPr>
              <a:t>] [</a:t>
            </a:r>
            <a:r>
              <a:rPr lang="en-US" altLang="ko-KR" dirty="0" err="1" smtClean="0">
                <a:solidFill>
                  <a:schemeClr val="bg1"/>
                </a:solidFill>
              </a:rPr>
              <a:t>output_file</a:t>
            </a:r>
            <a:r>
              <a:rPr lang="en-US" altLang="ko-KR" dirty="0" smtClean="0">
                <a:solidFill>
                  <a:schemeClr val="bg1"/>
                </a:solidFill>
              </a:rPr>
              <a:t>] [</a:t>
            </a:r>
            <a:r>
              <a:rPr lang="en-US" altLang="ko-KR" dirty="0" err="1" smtClean="0">
                <a:solidFill>
                  <a:schemeClr val="bg1"/>
                </a:solidFill>
              </a:rPr>
              <a:t>Top_K</a:t>
            </a:r>
            <a:r>
              <a:rPr lang="en-US" altLang="ko-KR" dirty="0" smtClean="0">
                <a:solidFill>
                  <a:schemeClr val="bg1"/>
                </a:solidFill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58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4841159" cy="349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923927" y="2636912"/>
            <a:ext cx="4841159" cy="3597075"/>
            <a:chOff x="3923927" y="2636912"/>
            <a:chExt cx="4841159" cy="3597075"/>
          </a:xfrm>
        </p:grpSpPr>
        <p:grpSp>
          <p:nvGrpSpPr>
            <p:cNvPr id="6" name="그룹 5"/>
            <p:cNvGrpSpPr/>
            <p:nvPr/>
          </p:nvGrpSpPr>
          <p:grpSpPr>
            <a:xfrm>
              <a:off x="3923927" y="2636912"/>
              <a:ext cx="4841159" cy="3597075"/>
              <a:chOff x="3923927" y="2636912"/>
              <a:chExt cx="4841159" cy="3597075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3923927" y="2636912"/>
                <a:ext cx="4841159" cy="3597075"/>
                <a:chOff x="4139952" y="2682069"/>
                <a:chExt cx="4608512" cy="3449734"/>
              </a:xfrm>
            </p:grpSpPr>
            <p:pic>
              <p:nvPicPr>
                <p:cNvPr id="307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4131"/>
                <a:stretch/>
              </p:blipFill>
              <p:spPr bwMode="auto">
                <a:xfrm>
                  <a:off x="4139952" y="2682069"/>
                  <a:ext cx="4608512" cy="6231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506"/>
                <a:stretch/>
              </p:blipFill>
              <p:spPr bwMode="auto">
                <a:xfrm>
                  <a:off x="4139952" y="3284984"/>
                  <a:ext cx="4608512" cy="2846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" name="직사각형 4"/>
              <p:cNvSpPr/>
              <p:nvPr/>
            </p:nvSpPr>
            <p:spPr>
              <a:xfrm>
                <a:off x="7020272" y="3933056"/>
                <a:ext cx="1584176" cy="1296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5397652" y="5627341"/>
              <a:ext cx="1478604" cy="387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43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cf. </a:t>
            </a:r>
            <a:r>
              <a:rPr lang="en-US" altLang="ko-KR" dirty="0"/>
              <a:t>P</a:t>
            </a:r>
            <a:r>
              <a:rPr lang="en-US" altLang="ko-KR" dirty="0" smtClean="0"/>
              <a:t>rogram argument setting for Visual Studio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1"/>
            <a:ext cx="631575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362936"/>
            <a:ext cx="6020948" cy="424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947726" y="3428657"/>
            <a:ext cx="4296682" cy="216367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339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 </a:t>
            </a:r>
            <a:r>
              <a:rPr lang="en-US" altLang="ko-KR" sz="2000" dirty="0" smtClean="0"/>
              <a:t>(Revisited)</a:t>
            </a:r>
            <a:endParaRPr lang="ko-KR" altLang="en-US" sz="2000" dirty="0"/>
          </a:p>
        </p:txBody>
      </p:sp>
      <p:grpSp>
        <p:nvGrpSpPr>
          <p:cNvPr id="3" name="그룹 22"/>
          <p:cNvGrpSpPr/>
          <p:nvPr/>
        </p:nvGrpSpPr>
        <p:grpSpPr>
          <a:xfrm>
            <a:off x="1592580" y="3366712"/>
            <a:ext cx="5958840" cy="1075155"/>
            <a:chOff x="1600200" y="3573045"/>
            <a:chExt cx="5958840" cy="1075155"/>
          </a:xfrm>
          <a:effectLst/>
        </p:grpSpPr>
        <p:grpSp>
          <p:nvGrpSpPr>
            <p:cNvPr id="4" name="그룹 35"/>
            <p:cNvGrpSpPr/>
            <p:nvPr/>
          </p:nvGrpSpPr>
          <p:grpSpPr>
            <a:xfrm>
              <a:off x="3657600" y="3733800"/>
              <a:ext cx="3901440" cy="914400"/>
              <a:chOff x="2194559" y="2489839"/>
              <a:chExt cx="3901440" cy="635968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40" name="양쪽 모서리가 둥근 사각형 39"/>
              <p:cNvSpPr/>
              <p:nvPr/>
            </p:nvSpPr>
            <p:spPr>
              <a:xfrm rot="5400000">
                <a:off x="3827295" y="857103"/>
                <a:ext cx="635968" cy="3901440"/>
              </a:xfrm>
              <a:prstGeom prst="round2SameRect">
                <a:avLst/>
              </a:prstGeom>
              <a:solidFill>
                <a:srgbClr val="8064A2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ln w="19050" cap="flat" cmpd="sng" algn="ctr">
                <a:solidFill>
                  <a:srgbClr val="8064A2">
                    <a:tint val="40000"/>
                    <a:alpha val="90000"/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</p:sp>
          <p:sp>
            <p:nvSpPr>
              <p:cNvPr id="41" name="양쪽 모서리가 둥근 사각형 4"/>
              <p:cNvSpPr/>
              <p:nvPr/>
            </p:nvSpPr>
            <p:spPr>
              <a:xfrm>
                <a:off x="2194560" y="2520884"/>
                <a:ext cx="3870395" cy="57387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Adjacency</a:t>
                </a:r>
                <a:r>
                  <a:rPr kumimoji="1" lang="en-US" altLang="ko-KR" sz="1400" b="1" i="0" u="none" strike="noStrike" kern="1200" cap="none" spc="0" normalizeH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</a:t>
                </a:r>
                <a:r>
                  <a:rPr lang="en-US" altLang="ko-KR" sz="1400" b="1" dirty="0" smtClean="0"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latin typeface="+mn-ea"/>
                  </a:rPr>
                  <a:t>Matrix</a:t>
                </a:r>
                <a:endParaRPr kumimoji="1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Transition Probability Matrix</a:t>
                </a: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Vector-Matrix Multiplication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5" name="그룹 36"/>
            <p:cNvGrpSpPr/>
            <p:nvPr/>
          </p:nvGrpSpPr>
          <p:grpSpPr>
            <a:xfrm>
              <a:off x="1600200" y="3573045"/>
              <a:ext cx="2194560" cy="1066800"/>
              <a:chOff x="0" y="2410342"/>
              <a:chExt cx="2194560" cy="794961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0" y="2410342"/>
                <a:ext cx="2194560" cy="794961"/>
              </a:xfrm>
              <a:prstGeom prst="roundRect">
                <a:avLst/>
              </a:prstGeom>
              <a:solidFill>
                <a:srgbClr val="8064A2">
                  <a:hueOff val="0"/>
                  <a:satOff val="0"/>
                  <a:lumOff val="0"/>
                  <a:alphaOff val="0"/>
                </a:srgbClr>
              </a:solidFill>
              <a:ln w="3175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>
                <a:outerShdw blurRad="50800" dist="25400" dir="5400000" rotWithShape="0">
                  <a:srgbClr val="000000">
                    <a:alpha val="40000"/>
                  </a:srgbClr>
                </a:outerShdw>
              </a:effectLst>
            </p:spPr>
          </p:sp>
          <p:sp>
            <p:nvSpPr>
              <p:cNvPr id="39" name="모서리가 둥근 직사각형 4"/>
              <p:cNvSpPr/>
              <p:nvPr/>
            </p:nvSpPr>
            <p:spPr>
              <a:xfrm>
                <a:off x="38807" y="2449150"/>
                <a:ext cx="2116946" cy="7173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12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b="1" dirty="0" smtClean="0">
                    <a:solidFill>
                      <a:sysClr val="window" lastClr="FFFFFF"/>
                    </a:solidFill>
                    <a:latin typeface="+mn-ea"/>
                  </a:rPr>
                  <a:t>Adjacency Matrix</a:t>
                </a:r>
                <a:r>
                  <a:rPr lang="ko-KR" altLang="en-US" sz="1600" b="1" dirty="0">
                    <a:solidFill>
                      <a:sysClr val="window" lastClr="FFFFFF"/>
                    </a:solidFill>
                    <a:latin typeface="+mn-ea"/>
                  </a:rPr>
                  <a:t> </a:t>
                </a:r>
                <a:r>
                  <a:rPr lang="en-US" altLang="ko-KR" sz="1600" b="1" dirty="0" smtClean="0">
                    <a:solidFill>
                      <a:sysClr val="window" lastClr="FFFFFF"/>
                    </a:solidFill>
                    <a:latin typeface="+mn-ea"/>
                  </a:rPr>
                  <a:t>Implementation</a:t>
                </a:r>
              </a:p>
            </p:txBody>
          </p:sp>
        </p:grpSp>
      </p:grpSp>
      <p:grpSp>
        <p:nvGrpSpPr>
          <p:cNvPr id="6" name="그룹 23"/>
          <p:cNvGrpSpPr/>
          <p:nvPr/>
        </p:nvGrpSpPr>
        <p:grpSpPr>
          <a:xfrm>
            <a:off x="1607820" y="4960610"/>
            <a:ext cx="5943600" cy="1066801"/>
            <a:chOff x="1615440" y="4876800"/>
            <a:chExt cx="5943600" cy="1066801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32" name="양쪽 모서리가 둥근 사각형 31"/>
            <p:cNvSpPr/>
            <p:nvPr/>
          </p:nvSpPr>
          <p:spPr>
            <a:xfrm rot="5400000">
              <a:off x="5151120" y="3535681"/>
              <a:ext cx="914400" cy="3901440"/>
            </a:xfrm>
            <a:prstGeom prst="round2SameRect">
              <a:avLst/>
            </a:prstGeom>
            <a:solidFill>
              <a:srgbClr val="AA5E74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ln w="19050" cap="flat" cmpd="sng" algn="ctr">
              <a:solidFill>
                <a:srgbClr val="AA5E74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ko-KR" altLang="en-US" dirty="0"/>
            </a:p>
          </p:txBody>
        </p:sp>
        <p:grpSp>
          <p:nvGrpSpPr>
            <p:cNvPr id="7" name="그룹 32"/>
            <p:cNvGrpSpPr/>
            <p:nvPr/>
          </p:nvGrpSpPr>
          <p:grpSpPr>
            <a:xfrm>
              <a:off x="1615440" y="4876800"/>
              <a:ext cx="2194560" cy="1066800"/>
              <a:chOff x="0" y="3281306"/>
              <a:chExt cx="2194560" cy="781326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0" y="3281306"/>
                <a:ext cx="2194560" cy="781326"/>
              </a:xfrm>
              <a:prstGeom prst="roundRect">
                <a:avLst/>
              </a:prstGeom>
              <a:solidFill>
                <a:srgbClr val="AA5E74">
                  <a:hueOff val="0"/>
                  <a:satOff val="0"/>
                  <a:lumOff val="0"/>
                  <a:alphaOff val="0"/>
                </a:srgbClr>
              </a:solidFill>
              <a:ln w="3175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>
                <a:outerShdw blurRad="50800" dist="25400" dir="5400000" rotWithShape="0">
                  <a:srgbClr val="000000">
                    <a:alpha val="40000"/>
                  </a:srgbClr>
                </a:outerShdw>
              </a:effectLst>
            </p:spPr>
          </p:sp>
          <p:sp>
            <p:nvSpPr>
              <p:cNvPr id="35" name="모서리가 둥근 직사각형 4"/>
              <p:cNvSpPr/>
              <p:nvPr/>
            </p:nvSpPr>
            <p:spPr>
              <a:xfrm>
                <a:off x="38141" y="3319447"/>
                <a:ext cx="2118278" cy="7050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12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Inverse-Adjacency List Implementation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8" name="그룹 24"/>
          <p:cNvGrpSpPr/>
          <p:nvPr/>
        </p:nvGrpSpPr>
        <p:grpSpPr>
          <a:xfrm>
            <a:off x="1592580" y="1772816"/>
            <a:ext cx="5958840" cy="1075154"/>
            <a:chOff x="1600200" y="3573046"/>
            <a:chExt cx="5958840" cy="1075154"/>
          </a:xfrm>
          <a:effectLst/>
        </p:grpSpPr>
        <p:grpSp>
          <p:nvGrpSpPr>
            <p:cNvPr id="9" name="그룹 25"/>
            <p:cNvGrpSpPr/>
            <p:nvPr/>
          </p:nvGrpSpPr>
          <p:grpSpPr>
            <a:xfrm>
              <a:off x="3657600" y="3733800"/>
              <a:ext cx="3901440" cy="914400"/>
              <a:chOff x="2194559" y="2489839"/>
              <a:chExt cx="3901440" cy="635968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30" name="양쪽 모서리가 둥근 사각형 29"/>
              <p:cNvSpPr/>
              <p:nvPr/>
            </p:nvSpPr>
            <p:spPr>
              <a:xfrm rot="5400000">
                <a:off x="3827295" y="857103"/>
                <a:ext cx="635968" cy="3901440"/>
              </a:xfrm>
              <a:prstGeom prst="round2SameRect">
                <a:avLst/>
              </a:prstGeom>
              <a:solidFill>
                <a:srgbClr val="9BBB59">
                  <a:lumMod val="40000"/>
                  <a:lumOff val="60000"/>
                  <a:alpha val="9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</p:sp>
          <p:sp>
            <p:nvSpPr>
              <p:cNvPr id="31" name="양쪽 모서리가 둥근 사각형 4"/>
              <p:cNvSpPr/>
              <p:nvPr/>
            </p:nvSpPr>
            <p:spPr>
              <a:xfrm>
                <a:off x="2194560" y="2520884"/>
                <a:ext cx="3870395" cy="57387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247650" tIns="123825" rIns="247650" bIns="123825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Introduction</a:t>
                </a: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Basic Idea</a:t>
                </a:r>
              </a:p>
              <a:p>
                <a:pPr marL="114300" marR="0" lvl="1" indent="-114300" algn="l" defTabSz="5334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lrTx/>
                  <a:buSzTx/>
                  <a:buFontTx/>
                  <a:buChar char="••"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Random Surfer</a:t>
                </a:r>
                <a:r>
                  <a:rPr kumimoji="1" lang="en-US" altLang="ko-KR" sz="1400" b="1" i="0" u="none" strike="noStrike" kern="1200" cap="none" spc="0" normalizeH="0" noProof="0" dirty="0" smtClean="0">
                    <a:ln>
                      <a:noFill/>
                    </a:ln>
                    <a:solidFill>
                      <a:sysClr val="windowText" lastClr="000000">
                        <a:hueOff val="0"/>
                        <a:satOff val="0"/>
                        <a:lumOff val="0"/>
                        <a:alphaOff val="0"/>
                      </a:sysClr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Model</a:t>
                </a:r>
                <a:endParaRPr kumimoji="1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grpSp>
          <p:nvGrpSpPr>
            <p:cNvPr id="10" name="그룹 26"/>
            <p:cNvGrpSpPr/>
            <p:nvPr/>
          </p:nvGrpSpPr>
          <p:grpSpPr>
            <a:xfrm>
              <a:off x="1600200" y="3573046"/>
              <a:ext cx="2194560" cy="1066800"/>
              <a:chOff x="0" y="2410343"/>
              <a:chExt cx="2194560" cy="794961"/>
            </a:xfrm>
            <a:effectLst>
              <a:outerShdw dist="50800" sx="1000" sy="1000" algn="ctr" rotWithShape="0">
                <a:sysClr val="window" lastClr="FFFFFF"/>
              </a:outerShdw>
            </a:effectLst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0" y="2410343"/>
                <a:ext cx="2194560" cy="794961"/>
              </a:xfrm>
              <a:prstGeom prst="roundRect">
                <a:avLst/>
              </a:prstGeom>
              <a:solidFill>
                <a:srgbClr val="9BBB59"/>
              </a:solidFill>
              <a:ln w="3175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st="25400" dir="5400000" rotWithShape="0">
                  <a:srgbClr val="000000">
                    <a:alpha val="40000"/>
                  </a:srgbClr>
                </a:outerShdw>
              </a:effectLst>
            </p:spPr>
          </p:sp>
          <p:sp>
            <p:nvSpPr>
              <p:cNvPr id="29" name="모서리가 둥근 직사각형 4"/>
              <p:cNvSpPr/>
              <p:nvPr/>
            </p:nvSpPr>
            <p:spPr>
              <a:xfrm>
                <a:off x="38807" y="2449150"/>
                <a:ext cx="2116946" cy="7173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>
                <a:defPPr>
                  <a:defRPr lang="en-US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711200" rtl="0" eaLnBrk="1" fontAlgn="base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b="1" dirty="0" smtClean="0">
                    <a:solidFill>
                      <a:sysClr val="window" lastClr="FFFFFF"/>
                    </a:solidFill>
                    <a:latin typeface="+mn-ea"/>
                  </a:rPr>
                  <a:t>PageRank</a:t>
                </a:r>
                <a:endPara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22" name="양쪽 모서리가 둥근 사각형 4"/>
          <p:cNvSpPr/>
          <p:nvPr/>
        </p:nvSpPr>
        <p:spPr>
          <a:xfrm>
            <a:off x="3639185" y="5171940"/>
            <a:ext cx="3870395" cy="82512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247650" tIns="123825" rIns="247650" bIns="123825" numCol="1" spcCol="1270" anchor="ctr" anchorCtr="0">
            <a:no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1" indent="-114300" algn="l" defTabSz="533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lang="en-US" altLang="ko-KR" sz="1400" b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+mn-ea"/>
              </a:rPr>
              <a:t>Motivation</a:t>
            </a:r>
          </a:p>
          <a:p>
            <a:pPr marL="114300" marR="0" lvl="1" indent="-114300" algn="l" defTabSz="533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lang="en-US" altLang="ko-KR" sz="1400" b="1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+mn-ea"/>
              </a:rPr>
              <a:t>Inverse Adjacency Lists</a:t>
            </a:r>
          </a:p>
          <a:p>
            <a:pPr marL="114300" marR="0" lvl="1" indent="-114300" algn="l" defTabSz="533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+mn-ea"/>
                <a:cs typeface="+mn-cs"/>
              </a:rPr>
              <a:t>PageRank</a:t>
            </a:r>
            <a:r>
              <a:rPr kumimoji="1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+mn-ea"/>
                <a:cs typeface="+mn-cs"/>
              </a:rPr>
              <a:t> Calculation with IAL</a:t>
            </a:r>
            <a:endParaRPr kumimoji="1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204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pagerank_list.c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694796"/>
            <a:ext cx="8763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main(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argc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char *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argv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[])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{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char*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inputFile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argv[1];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atoi(argv[2]);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double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atof(argv[3]);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numIteration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atoi(argv[4]);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double* vector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allocateVector(numPages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1.0/numPages);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P_IALIST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invAdjLists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loadInverseAdjacencyList(inputFile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vector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calculatePageRank(vector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invAdjLists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numIteration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return 0;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}</a:t>
            </a:r>
            <a:endParaRPr lang="en-US" sz="1400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81984" y="4653136"/>
            <a:ext cx="71825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669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pic>
        <p:nvPicPr>
          <p:cNvPr id="23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24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50" name="직사각형 23"/>
          <p:cNvSpPr/>
          <p:nvPr/>
        </p:nvSpPr>
        <p:spPr>
          <a:xfrm>
            <a:off x="3923928" y="2564904"/>
            <a:ext cx="52200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    0   1   2   3   4   5   6   7   8   9   10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1/11 1/11 1/11 …                       1/11</a:t>
            </a:r>
            <a:endParaRPr lang="en-US" altLang="ko-KR" sz="1400" dirty="0">
              <a:solidFill>
                <a:schemeClr val="bg1"/>
              </a:solidFill>
              <a:latin typeface="Lucida Console" pitchFamily="49" charset="0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1/1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2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1/1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3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1/2 1/2 0   0   0  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4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1/3 0   1/3 0   1/3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5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6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7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8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1/2 0   0   1/2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</a:t>
            </a:r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9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1/1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</a:p>
          <a:p>
            <a:r>
              <a:rPr lang="en-US" altLang="ko-KR" sz="1400" dirty="0" smtClean="0">
                <a:solidFill>
                  <a:schemeClr val="accent3"/>
                </a:solidFill>
                <a:latin typeface="Lucida Console" pitchFamily="49" charset="0"/>
              </a:rPr>
              <a:t>10</a:t>
            </a:r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  0   0   0   0   1/1 0   0   0   0   0   </a:t>
            </a:r>
            <a:r>
              <a:rPr lang="en-US" altLang="ko-KR" sz="1400" dirty="0">
                <a:solidFill>
                  <a:schemeClr val="bg1"/>
                </a:solidFill>
                <a:latin typeface="Lucida Console" pitchFamily="49" charset="0"/>
              </a:rPr>
              <a:t>0</a:t>
            </a:r>
            <a:endParaRPr lang="ko-KR" altLang="en-US" sz="1400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12238" y="5638800"/>
            <a:ext cx="2119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Memory</a:t>
            </a: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Running Time </a:t>
            </a:r>
            <a:r>
              <a:rPr lang="en-US" sz="1600" dirty="0" err="1" smtClean="0">
                <a:solidFill>
                  <a:srgbClr val="FFFFFF"/>
                </a:solidFill>
              </a:rPr>
              <a:t>O(i</a:t>
            </a:r>
            <a:r>
              <a:rPr lang="en-US" sz="1600" dirty="0" smtClean="0">
                <a:solidFill>
                  <a:srgbClr val="FFFFFF"/>
                </a:solidFill>
              </a:rPr>
              <a:t>*n</a:t>
            </a:r>
            <a:r>
              <a:rPr lang="en-US" sz="1600" baseline="30000" dirty="0" smtClean="0">
                <a:solidFill>
                  <a:srgbClr val="FFFFFF"/>
                </a:solidFill>
              </a:rPr>
              <a:t>2</a:t>
            </a:r>
            <a:r>
              <a:rPr lang="en-US" sz="1600" dirty="0" smtClean="0">
                <a:solidFill>
                  <a:srgbClr val="FFFFFF"/>
                </a:solidFill>
              </a:rPr>
              <a:t>)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62600" y="6100465"/>
            <a:ext cx="136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sym typeface="Wingdings"/>
              </a:rPr>
              <a:t>O(i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*</a:t>
            </a:r>
            <a:r>
              <a:rPr lang="en-US" dirty="0" err="1" smtClean="0">
                <a:solidFill>
                  <a:srgbClr val="FFFFFF"/>
                </a:solidFill>
                <a:sym typeface="Wingdings"/>
              </a:rPr>
              <a:t>o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*</a:t>
            </a:r>
            <a:r>
              <a:rPr lang="en-US" dirty="0" err="1" smtClean="0">
                <a:solidFill>
                  <a:srgbClr val="FFFFFF"/>
                </a:solidFill>
                <a:sym typeface="Wingdings"/>
              </a:rPr>
              <a:t>n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8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2821544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직사각형 28"/>
          <p:cNvSpPr/>
          <p:nvPr/>
        </p:nvSpPr>
        <p:spPr>
          <a:xfrm>
            <a:off x="554300" y="34132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82354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284380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11560" y="42733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119692" y="355327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275856" y="317046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1835696" y="450912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2263708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767764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3127804" y="439460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212828" y="398531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662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inv_adj_list.txt</a:t>
            </a:r>
            <a:endParaRPr lang="en-US" dirty="0"/>
          </a:p>
        </p:txBody>
      </p:sp>
      <p:pic>
        <p:nvPicPr>
          <p:cNvPr id="7" name="Picture 6" descr="Screen shot 2010-05-30 at 10.52.45 P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8129" y="2209800"/>
            <a:ext cx="4270375" cy="3815787"/>
          </a:xfrm>
          <a:prstGeom prst="rect">
            <a:avLst/>
          </a:prstGeom>
        </p:spPr>
      </p:pic>
      <p:pic>
        <p:nvPicPr>
          <p:cNvPr id="8" name="Picture 77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9" name="Picture 39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995936" y="3903732"/>
            <a:ext cx="1152128" cy="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2821544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직사각형 23"/>
          <p:cNvSpPr/>
          <p:nvPr/>
        </p:nvSpPr>
        <p:spPr>
          <a:xfrm>
            <a:off x="554300" y="34132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2354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843808" y="27809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11560" y="42733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119692" y="355327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275856" y="317046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835696" y="450912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2263708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67764" y="4633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127804" y="439460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212828" y="398531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inv_adj_list.txt</a:t>
            </a:r>
            <a:endParaRPr lang="en-US" dirty="0"/>
          </a:p>
        </p:txBody>
      </p:sp>
      <p:pic>
        <p:nvPicPr>
          <p:cNvPr id="8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9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23" name="직사각형 24"/>
          <p:cNvSpPr/>
          <p:nvPr/>
        </p:nvSpPr>
        <p:spPr>
          <a:xfrm>
            <a:off x="1303517" y="6330806"/>
            <a:ext cx="653696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invAdjList[i].first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points to the first </a:t>
            </a:r>
            <a:r>
              <a:rPr lang="en-US" altLang="ko-KR" sz="1600" dirty="0" err="1" smtClean="0">
                <a:solidFill>
                  <a:schemeClr val="bg1"/>
                </a:solidFill>
                <a:latin typeface="+mn-ea"/>
                <a:ea typeface="+mn-ea"/>
              </a:rPr>
              <a:t>inlink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page in the linked list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9705" y="2492896"/>
            <a:ext cx="1078992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err="1" smtClean="0"/>
              <a:t>numOutlinks</a:t>
            </a:r>
            <a:endParaRPr lang="en-US" altLang="ko-KR" sz="1200" dirty="0" smtClean="0"/>
          </a:p>
          <a:p>
            <a:pPr algn="just"/>
            <a:r>
              <a:rPr lang="en-US" altLang="ko-KR" sz="1600" dirty="0" smtClean="0"/>
              <a:t>*first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649705" y="3204745"/>
            <a:ext cx="1078992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6" name="직사각형 25"/>
          <p:cNvSpPr/>
          <p:nvPr/>
        </p:nvSpPr>
        <p:spPr>
          <a:xfrm>
            <a:off x="649705" y="3924825"/>
            <a:ext cx="1078992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7" name="직사각형 26"/>
          <p:cNvSpPr/>
          <p:nvPr/>
        </p:nvSpPr>
        <p:spPr>
          <a:xfrm>
            <a:off x="649705" y="5148961"/>
            <a:ext cx="1078992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" name="직사각형 4"/>
          <p:cNvSpPr/>
          <p:nvPr/>
        </p:nvSpPr>
        <p:spPr>
          <a:xfrm>
            <a:off x="310830" y="2636187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O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43745" y="334803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25578" y="406811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51520" y="529225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10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919021" y="4644905"/>
            <a:ext cx="450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</a:rPr>
              <a:t>……</a:t>
            </a:r>
            <a:endParaRPr lang="ko-KR" altLang="en-US" dirty="0"/>
          </a:p>
        </p:txBody>
      </p:sp>
      <p:pic>
        <p:nvPicPr>
          <p:cNvPr id="32" name="Picture 6" descr="Screen shot 2010-05-30 at 10.52.4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8129" y="2209800"/>
            <a:ext cx="4270375" cy="3815787"/>
          </a:xfrm>
          <a:prstGeom prst="rect">
            <a:avLst/>
          </a:prstGeom>
        </p:spPr>
      </p:pic>
      <p:sp>
        <p:nvSpPr>
          <p:cNvPr id="33" name="직사각형 24"/>
          <p:cNvSpPr/>
          <p:nvPr/>
        </p:nvSpPr>
        <p:spPr>
          <a:xfrm>
            <a:off x="1199795" y="5949280"/>
            <a:ext cx="674441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invAdjList</a:t>
            </a:r>
            <a:r>
              <a:rPr lang="en-US" altLang="ko-KR" sz="1600" dirty="0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[i].</a:t>
            </a:r>
            <a:r>
              <a:rPr lang="en-US" altLang="ko-KR" sz="1600" dirty="0" err="1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numOutlinks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is the number of </a:t>
            </a:r>
            <a:r>
              <a:rPr lang="en-US" altLang="ko-KR" sz="1600" dirty="0" err="1" smtClean="0">
                <a:solidFill>
                  <a:schemeClr val="bg1"/>
                </a:solidFill>
                <a:latin typeface="+mn-ea"/>
                <a:ea typeface="+mn-ea"/>
              </a:rPr>
              <a:t>outlinks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of page i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09298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inv_adj_list.txt</a:t>
            </a:r>
            <a:endParaRPr lang="en-US" dirty="0"/>
          </a:p>
        </p:txBody>
      </p:sp>
      <p:pic>
        <p:nvPicPr>
          <p:cNvPr id="8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9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9706" y="2492896"/>
            <a:ext cx="108012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 smtClean="0"/>
              <a:t>c_0 = 0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649706" y="3204745"/>
            <a:ext cx="108012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c_1 = 1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649706" y="3924825"/>
            <a:ext cx="108012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c</a:t>
            </a:r>
            <a:r>
              <a:rPr lang="en-US" altLang="ko-KR" sz="1600" dirty="0" smtClean="0"/>
              <a:t>_2 = 1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649706" y="5148961"/>
            <a:ext cx="108012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c_10 = 1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1063037" y="4644905"/>
            <a:ext cx="450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</a:rPr>
              <a:t>……</a:t>
            </a:r>
            <a:endParaRPr lang="ko-KR" altLang="en-US" dirty="0"/>
          </a:p>
        </p:txBody>
      </p:sp>
      <p:pic>
        <p:nvPicPr>
          <p:cNvPr id="32" name="Picture 6" descr="Screen shot 2010-05-30 at 10.52.4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8129" y="2209800"/>
            <a:ext cx="4270375" cy="3815787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3" idx="3"/>
            <a:endCxn id="37" idx="1"/>
          </p:cNvCxnSpPr>
          <p:nvPr/>
        </p:nvCxnSpPr>
        <p:spPr>
          <a:xfrm>
            <a:off x="1729826" y="2790076"/>
            <a:ext cx="21602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310830" y="2636187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O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43745" y="334803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25578" y="406811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2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251520" y="529225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10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945850" y="2492896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>
            <a:off x="1945850" y="3204744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sp>
        <p:nvSpPr>
          <p:cNvPr id="39" name="직사각형 38"/>
          <p:cNvSpPr/>
          <p:nvPr/>
        </p:nvSpPr>
        <p:spPr>
          <a:xfrm>
            <a:off x="2443783" y="3204744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2941716" y="3204744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41" name="직사각형 40"/>
          <p:cNvSpPr/>
          <p:nvPr/>
        </p:nvSpPr>
        <p:spPr>
          <a:xfrm>
            <a:off x="3439649" y="3204744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42" name="직사각형 41"/>
          <p:cNvSpPr/>
          <p:nvPr/>
        </p:nvSpPr>
        <p:spPr>
          <a:xfrm>
            <a:off x="3937582" y="3204744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6</a:t>
            </a:r>
            <a:endParaRPr lang="ko-KR" altLang="en-US" sz="1600" dirty="0"/>
          </a:p>
        </p:txBody>
      </p:sp>
      <p:sp>
        <p:nvSpPr>
          <p:cNvPr id="43" name="직사각형 42"/>
          <p:cNvSpPr/>
          <p:nvPr/>
        </p:nvSpPr>
        <p:spPr>
          <a:xfrm>
            <a:off x="4435515" y="3204744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7</a:t>
            </a:r>
            <a:endParaRPr lang="ko-KR" altLang="en-US" sz="1600" dirty="0"/>
          </a:p>
        </p:txBody>
      </p:sp>
      <p:sp>
        <p:nvSpPr>
          <p:cNvPr id="44" name="직사각형 43"/>
          <p:cNvSpPr/>
          <p:nvPr/>
        </p:nvSpPr>
        <p:spPr>
          <a:xfrm>
            <a:off x="4933448" y="3204744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8</a:t>
            </a:r>
            <a:endParaRPr lang="ko-KR" altLang="en-US" sz="1600" dirty="0"/>
          </a:p>
        </p:txBody>
      </p:sp>
      <p:cxnSp>
        <p:nvCxnSpPr>
          <p:cNvPr id="45" name="직선 화살표 연결선 44"/>
          <p:cNvCxnSpPr>
            <a:stCxn id="25" idx="3"/>
            <a:endCxn id="38" idx="1"/>
          </p:cNvCxnSpPr>
          <p:nvPr/>
        </p:nvCxnSpPr>
        <p:spPr>
          <a:xfrm flipV="1">
            <a:off x="1729826" y="3501924"/>
            <a:ext cx="216024" cy="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8" idx="3"/>
            <a:endCxn id="39" idx="1"/>
          </p:cNvCxnSpPr>
          <p:nvPr/>
        </p:nvCxnSpPr>
        <p:spPr>
          <a:xfrm>
            <a:off x="2305890" y="3501924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9" idx="3"/>
            <a:endCxn id="40" idx="1"/>
          </p:cNvCxnSpPr>
          <p:nvPr/>
        </p:nvCxnSpPr>
        <p:spPr>
          <a:xfrm>
            <a:off x="2803823" y="3501924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0" idx="3"/>
            <a:endCxn id="41" idx="1"/>
          </p:cNvCxnSpPr>
          <p:nvPr/>
        </p:nvCxnSpPr>
        <p:spPr>
          <a:xfrm>
            <a:off x="3301756" y="3501924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1" idx="3"/>
            <a:endCxn id="42" idx="1"/>
          </p:cNvCxnSpPr>
          <p:nvPr/>
        </p:nvCxnSpPr>
        <p:spPr>
          <a:xfrm>
            <a:off x="3799689" y="3501924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2" idx="3"/>
            <a:endCxn id="43" idx="1"/>
          </p:cNvCxnSpPr>
          <p:nvPr/>
        </p:nvCxnSpPr>
        <p:spPr>
          <a:xfrm>
            <a:off x="4297622" y="3501924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44" idx="1"/>
          </p:cNvCxnSpPr>
          <p:nvPr/>
        </p:nvCxnSpPr>
        <p:spPr>
          <a:xfrm>
            <a:off x="4795555" y="3501924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1945850" y="3924825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cxnSp>
        <p:nvCxnSpPr>
          <p:cNvPr id="60" name="직선 화살표 연결선 59"/>
          <p:cNvCxnSpPr>
            <a:stCxn id="26" idx="3"/>
            <a:endCxn id="59" idx="1"/>
          </p:cNvCxnSpPr>
          <p:nvPr/>
        </p:nvCxnSpPr>
        <p:spPr>
          <a:xfrm>
            <a:off x="1729826" y="4222005"/>
            <a:ext cx="21602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24"/>
          <p:cNvSpPr/>
          <p:nvPr/>
        </p:nvSpPr>
        <p:spPr>
          <a:xfrm>
            <a:off x="1303517" y="6330806"/>
            <a:ext cx="653696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invAdjList[i].first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points to the first </a:t>
            </a:r>
            <a:r>
              <a:rPr lang="en-US" altLang="ko-KR" sz="1600" dirty="0" err="1" smtClean="0">
                <a:solidFill>
                  <a:schemeClr val="bg1"/>
                </a:solidFill>
                <a:latin typeface="+mn-ea"/>
                <a:ea typeface="+mn-ea"/>
              </a:rPr>
              <a:t>inlink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page in the linked list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5" name="직사각형 24"/>
          <p:cNvSpPr/>
          <p:nvPr/>
        </p:nvSpPr>
        <p:spPr>
          <a:xfrm>
            <a:off x="1199795" y="5949280"/>
            <a:ext cx="674441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invAdjList</a:t>
            </a:r>
            <a:r>
              <a:rPr lang="en-US" altLang="ko-KR" sz="1600" dirty="0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[i].</a:t>
            </a:r>
            <a:r>
              <a:rPr lang="en-US" altLang="ko-KR" sz="1600" dirty="0" err="1" smtClean="0">
                <a:solidFill>
                  <a:schemeClr val="bg1"/>
                </a:solidFill>
                <a:latin typeface="Lucida Console" pitchFamily="49" charset="0"/>
                <a:ea typeface="+mn-ea"/>
              </a:rPr>
              <a:t>numOutlinks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is the number of </a:t>
            </a:r>
            <a:r>
              <a:rPr lang="en-US" altLang="ko-KR" sz="1600" dirty="0" err="1" smtClean="0">
                <a:solidFill>
                  <a:schemeClr val="bg1"/>
                </a:solidFill>
                <a:latin typeface="+mn-ea"/>
                <a:ea typeface="+mn-ea"/>
              </a:rPr>
              <a:t>outlinks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 of page i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884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Pages with No </a:t>
            </a:r>
            <a:r>
              <a:rPr lang="en-US" dirty="0" err="1" smtClean="0"/>
              <a:t>Outlinks</a:t>
            </a:r>
            <a:endParaRPr lang="en-US" dirty="0"/>
          </a:p>
        </p:txBody>
      </p:sp>
      <p:pic>
        <p:nvPicPr>
          <p:cNvPr id="8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9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09298" y="2396736"/>
            <a:ext cx="108012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 smtClean="0"/>
              <a:t>c_0 = 11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3809298" y="3108585"/>
            <a:ext cx="108012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c_1 = 1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3809298" y="3828665"/>
            <a:ext cx="108012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/>
              <a:t>c</a:t>
            </a:r>
            <a:r>
              <a:rPr lang="en-US" altLang="ko-KR" sz="1600" dirty="0" smtClean="0"/>
              <a:t>_2 = 1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3809298" y="5052801"/>
            <a:ext cx="108012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c_10 = 1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4222629" y="4548745"/>
            <a:ext cx="450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</a:rPr>
              <a:t>……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3" idx="3"/>
            <a:endCxn id="37" idx="1"/>
          </p:cNvCxnSpPr>
          <p:nvPr/>
        </p:nvCxnSpPr>
        <p:spPr>
          <a:xfrm>
            <a:off x="4889418" y="2693916"/>
            <a:ext cx="21602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3470422" y="2540027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</a:rPr>
              <a:t>O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503337" y="325187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485170" y="397195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2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411112" y="519609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prstClr val="white"/>
                </a:solidFill>
              </a:rPr>
              <a:t>10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105442" y="2396736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0</a:t>
            </a:r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>
            <a:off x="5706984" y="3120366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sp>
        <p:nvSpPr>
          <p:cNvPr id="39" name="직사각형 38"/>
          <p:cNvSpPr/>
          <p:nvPr/>
        </p:nvSpPr>
        <p:spPr>
          <a:xfrm>
            <a:off x="6204917" y="3120366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6702850" y="3120366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41" name="직사각형 40"/>
          <p:cNvSpPr/>
          <p:nvPr/>
        </p:nvSpPr>
        <p:spPr>
          <a:xfrm>
            <a:off x="7200783" y="3120366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42" name="직사각형 41"/>
          <p:cNvSpPr/>
          <p:nvPr/>
        </p:nvSpPr>
        <p:spPr>
          <a:xfrm>
            <a:off x="7698716" y="3120366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6</a:t>
            </a:r>
            <a:endParaRPr lang="ko-KR" altLang="en-US" sz="1600" dirty="0"/>
          </a:p>
        </p:txBody>
      </p:sp>
      <p:sp>
        <p:nvSpPr>
          <p:cNvPr id="43" name="직사각형 42"/>
          <p:cNvSpPr/>
          <p:nvPr/>
        </p:nvSpPr>
        <p:spPr>
          <a:xfrm>
            <a:off x="8196649" y="3120366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7</a:t>
            </a:r>
            <a:endParaRPr lang="ko-KR" altLang="en-US" sz="1600" dirty="0"/>
          </a:p>
        </p:txBody>
      </p:sp>
      <p:sp>
        <p:nvSpPr>
          <p:cNvPr id="44" name="직사각형 43"/>
          <p:cNvSpPr/>
          <p:nvPr/>
        </p:nvSpPr>
        <p:spPr>
          <a:xfrm>
            <a:off x="8694582" y="3120366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8</a:t>
            </a:r>
            <a:endParaRPr lang="ko-KR" altLang="en-US" sz="1600" dirty="0"/>
          </a:p>
        </p:txBody>
      </p:sp>
      <p:cxnSp>
        <p:nvCxnSpPr>
          <p:cNvPr id="45" name="직선 화살표 연결선 44"/>
          <p:cNvCxnSpPr>
            <a:endCxn id="38" idx="1"/>
          </p:cNvCxnSpPr>
          <p:nvPr/>
        </p:nvCxnSpPr>
        <p:spPr>
          <a:xfrm flipV="1">
            <a:off x="5490960" y="3417546"/>
            <a:ext cx="216024" cy="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8" idx="3"/>
            <a:endCxn id="39" idx="1"/>
          </p:cNvCxnSpPr>
          <p:nvPr/>
        </p:nvCxnSpPr>
        <p:spPr>
          <a:xfrm>
            <a:off x="6067024" y="3417546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9" idx="3"/>
            <a:endCxn id="40" idx="1"/>
          </p:cNvCxnSpPr>
          <p:nvPr/>
        </p:nvCxnSpPr>
        <p:spPr>
          <a:xfrm>
            <a:off x="6564957" y="3417546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0" idx="3"/>
            <a:endCxn id="41" idx="1"/>
          </p:cNvCxnSpPr>
          <p:nvPr/>
        </p:nvCxnSpPr>
        <p:spPr>
          <a:xfrm>
            <a:off x="7062890" y="3417546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1" idx="3"/>
            <a:endCxn id="42" idx="1"/>
          </p:cNvCxnSpPr>
          <p:nvPr/>
        </p:nvCxnSpPr>
        <p:spPr>
          <a:xfrm>
            <a:off x="7560823" y="3417546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2" idx="3"/>
            <a:endCxn id="43" idx="1"/>
          </p:cNvCxnSpPr>
          <p:nvPr/>
        </p:nvCxnSpPr>
        <p:spPr>
          <a:xfrm>
            <a:off x="8058756" y="3417546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44" idx="1"/>
          </p:cNvCxnSpPr>
          <p:nvPr/>
        </p:nvCxnSpPr>
        <p:spPr>
          <a:xfrm>
            <a:off x="8556689" y="3417546"/>
            <a:ext cx="13789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5105442" y="3828665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0</a:t>
            </a:r>
            <a:endParaRPr lang="ko-KR" altLang="en-US" sz="1600" dirty="0"/>
          </a:p>
        </p:txBody>
      </p:sp>
      <p:cxnSp>
        <p:nvCxnSpPr>
          <p:cNvPr id="60" name="직선 화살표 연결선 59"/>
          <p:cNvCxnSpPr>
            <a:stCxn id="26" idx="3"/>
            <a:endCxn id="59" idx="1"/>
          </p:cNvCxnSpPr>
          <p:nvPr/>
        </p:nvCxnSpPr>
        <p:spPr>
          <a:xfrm>
            <a:off x="4889418" y="4125845"/>
            <a:ext cx="21602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endCxn id="70" idx="1"/>
          </p:cNvCxnSpPr>
          <p:nvPr/>
        </p:nvCxnSpPr>
        <p:spPr>
          <a:xfrm>
            <a:off x="5489816" y="2693915"/>
            <a:ext cx="21602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5705840" y="2396735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cxnSp>
        <p:nvCxnSpPr>
          <p:cNvPr id="71" name="직선 화살표 연결선 70"/>
          <p:cNvCxnSpPr>
            <a:endCxn id="72" idx="1"/>
          </p:cNvCxnSpPr>
          <p:nvPr/>
        </p:nvCxnSpPr>
        <p:spPr>
          <a:xfrm>
            <a:off x="4889418" y="3402272"/>
            <a:ext cx="21602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105442" y="3105092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0</a:t>
            </a:r>
            <a:endParaRPr lang="ko-KR" altLang="en-US" sz="1600" dirty="0"/>
          </a:p>
        </p:txBody>
      </p:sp>
      <p:sp>
        <p:nvSpPr>
          <p:cNvPr id="73" name="직사각형 72"/>
          <p:cNvSpPr/>
          <p:nvPr/>
        </p:nvSpPr>
        <p:spPr>
          <a:xfrm>
            <a:off x="5705840" y="3831256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cxnSp>
        <p:nvCxnSpPr>
          <p:cNvPr id="74" name="직선 화살표 연결선 73"/>
          <p:cNvCxnSpPr>
            <a:endCxn id="73" idx="1"/>
          </p:cNvCxnSpPr>
          <p:nvPr/>
        </p:nvCxnSpPr>
        <p:spPr>
          <a:xfrm>
            <a:off x="5489816" y="4128436"/>
            <a:ext cx="21602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5105442" y="5052801"/>
            <a:ext cx="360040" cy="594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0</a:t>
            </a:r>
            <a:endParaRPr lang="ko-KR" altLang="en-US" sz="1600" dirty="0"/>
          </a:p>
        </p:txBody>
      </p:sp>
      <p:cxnSp>
        <p:nvCxnSpPr>
          <p:cNvPr id="76" name="직선 화살표 연결선 75"/>
          <p:cNvCxnSpPr>
            <a:endCxn id="75" idx="1"/>
          </p:cNvCxnSpPr>
          <p:nvPr/>
        </p:nvCxnSpPr>
        <p:spPr>
          <a:xfrm>
            <a:off x="4889418" y="5349981"/>
            <a:ext cx="21602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26"/>
          <p:cNvSpPr/>
          <p:nvPr/>
        </p:nvSpPr>
        <p:spPr>
          <a:xfrm>
            <a:off x="1255528" y="6042774"/>
            <a:ext cx="663294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FFFFFF"/>
                </a:solidFill>
                <a:latin typeface="+mn-ea"/>
                <a:ea typeface="+mn-ea"/>
              </a:rPr>
              <a:t>If a page i has no </a:t>
            </a:r>
            <a:r>
              <a:rPr lang="en-US" altLang="ko-KR" sz="1600" dirty="0" err="1" smtClean="0">
                <a:solidFill>
                  <a:srgbClr val="FFFFFF"/>
                </a:solidFill>
                <a:latin typeface="+mn-ea"/>
                <a:ea typeface="+mn-ea"/>
              </a:rPr>
              <a:t>outlinks</a:t>
            </a:r>
            <a:r>
              <a:rPr lang="en-US" altLang="ko-KR" sz="1600" dirty="0" smtClean="0">
                <a:solidFill>
                  <a:srgbClr val="FFFFFF"/>
                </a:solidFill>
                <a:latin typeface="+mn-ea"/>
                <a:ea typeface="+mn-ea"/>
              </a:rPr>
              <a:t>, then generate ‘virtual’ </a:t>
            </a:r>
            <a:r>
              <a:rPr lang="en-US" altLang="ko-KR" sz="1600" dirty="0" err="1" smtClean="0">
                <a:solidFill>
                  <a:srgbClr val="FFFFFF"/>
                </a:solidFill>
                <a:latin typeface="+mn-ea"/>
                <a:ea typeface="+mn-ea"/>
              </a:rPr>
              <a:t>outlinks</a:t>
            </a:r>
            <a:r>
              <a:rPr lang="en-US" altLang="ko-KR" sz="1600" dirty="0" smtClean="0">
                <a:solidFill>
                  <a:srgbClr val="FFFFFF"/>
                </a:solidFill>
                <a:latin typeface="+mn-ea"/>
                <a:ea typeface="+mn-ea"/>
              </a:rPr>
              <a:t> to every page</a:t>
            </a:r>
            <a:endParaRPr lang="ko-KR" altLang="en-US" sz="16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64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25" y="2749536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5" name="직사각형 64"/>
          <p:cNvSpPr/>
          <p:nvPr/>
        </p:nvSpPr>
        <p:spPr>
          <a:xfrm>
            <a:off x="179512" y="33412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448760" y="270892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>
            <a:off x="2469020" y="270892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36772" y="420134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1744904" y="348126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2901068" y="309845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1460908" y="443711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84" name="직사각형 83"/>
          <p:cNvSpPr/>
          <p:nvPr/>
        </p:nvSpPr>
        <p:spPr>
          <a:xfrm>
            <a:off x="1888920" y="45613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2392976" y="45613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2753016" y="432259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2838040" y="3913311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157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 Calculation with IAL</a:t>
            </a:r>
            <a:endParaRPr lang="en-US" dirty="0"/>
          </a:p>
        </p:txBody>
      </p:sp>
      <p:pic>
        <p:nvPicPr>
          <p:cNvPr id="8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9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79512" y="3481844"/>
            <a:ext cx="374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srgbClr val="9BBB59"/>
                </a:solidFill>
                <a:latin typeface="Lucida Console" pitchFamily="49" charset="0"/>
              </a:rPr>
              <a:t> 0  1  2  3  4  5  6  7  8  9  </a:t>
            </a:r>
            <a:r>
              <a:rPr lang="en-US" altLang="ko-KR" sz="1400" dirty="0" smtClean="0">
                <a:solidFill>
                  <a:srgbClr val="9BBB59"/>
                </a:solidFill>
                <a:latin typeface="Lucida Console" pitchFamily="49" charset="0"/>
              </a:rPr>
              <a:t>10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179512" y="2636912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srgbClr val="9BBB59"/>
                </a:solidFill>
                <a:latin typeface="Lucida Console" pitchFamily="49" charset="0"/>
              </a:rPr>
              <a:t> 0  1  2  3  4  5  6  7  8  9  10</a:t>
            </a:r>
          </a:p>
          <a:p>
            <a:pPr lvl="0"/>
            <a:r>
              <a:rPr lang="en-US" altLang="ko-KR" sz="1400" dirty="0" smtClean="0">
                <a:solidFill>
                  <a:prstClr val="white"/>
                </a:solidFill>
                <a:latin typeface="Lucida Console" pitchFamily="49" charset="0"/>
              </a:rPr>
              <a:t> 1  1  1  1  1  1  1  1  1  1  1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179512" y="3697287"/>
            <a:ext cx="432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.6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2712" y="3697287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dirty="0" smtClean="0">
                <a:solidFill>
                  <a:prstClr val="white"/>
                </a:solidFill>
                <a:latin typeface="Lucida Console" pitchFamily="49" charset="0"/>
              </a:rPr>
              <a:t>3.9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96801" y="2550871"/>
            <a:ext cx="5048187" cy="3107134"/>
            <a:chOff x="3411112" y="2396735"/>
            <a:chExt cx="5643510" cy="3250426"/>
          </a:xfrm>
        </p:grpSpPr>
        <p:sp>
          <p:nvSpPr>
            <p:cNvPr id="54" name="직사각형 53"/>
            <p:cNvSpPr/>
            <p:nvPr/>
          </p:nvSpPr>
          <p:spPr>
            <a:xfrm>
              <a:off x="3809298" y="2396736"/>
              <a:ext cx="108012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1600" dirty="0" smtClean="0"/>
                <a:t>c_0 =11</a:t>
              </a:r>
              <a:endParaRPr lang="ko-KR" altLang="en-US" sz="16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809298" y="3108585"/>
              <a:ext cx="108012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/>
                <a:t>c_1 = 1</a:t>
              </a:r>
              <a:endParaRPr lang="ko-KR" altLang="en-US" sz="160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809298" y="3828665"/>
              <a:ext cx="108012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/>
                <a:t>c</a:t>
              </a:r>
              <a:r>
                <a:rPr lang="en-US" altLang="ko-KR" sz="1600" dirty="0" smtClean="0"/>
                <a:t>_2 = 1</a:t>
              </a:r>
              <a:endParaRPr lang="ko-KR" altLang="en-US" sz="16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809298" y="5052801"/>
              <a:ext cx="108012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/>
                <a:t>c_10 =1</a:t>
              </a:r>
              <a:endParaRPr lang="ko-KR" altLang="en-US" sz="16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222629" y="4548745"/>
              <a:ext cx="4507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prstClr val="white"/>
                  </a:solidFill>
                </a:rPr>
                <a:t>……</a:t>
              </a:r>
              <a:endParaRPr lang="ko-KR" altLang="en-US" dirty="0"/>
            </a:p>
          </p:txBody>
        </p:sp>
        <p:cxnSp>
          <p:nvCxnSpPr>
            <p:cNvPr id="62" name="직선 화살표 연결선 61"/>
            <p:cNvCxnSpPr>
              <a:stCxn id="54" idx="3"/>
              <a:endCxn id="67" idx="1"/>
            </p:cNvCxnSpPr>
            <p:nvPr/>
          </p:nvCxnSpPr>
          <p:spPr>
            <a:xfrm>
              <a:off x="4889418" y="2693916"/>
              <a:ext cx="21602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3470422" y="2540027"/>
              <a:ext cx="3241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prstClr val="white"/>
                  </a:solidFill>
                </a:rPr>
                <a:t>O</a:t>
              </a:r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503337" y="3251876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prstClr val="white"/>
                  </a:solidFill>
                </a:rPr>
                <a:t>1</a:t>
              </a:r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485170" y="3971956"/>
              <a:ext cx="284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prstClr val="white"/>
                  </a:solidFill>
                </a:rPr>
                <a:t>2</a:t>
              </a:r>
              <a:endParaRPr lang="ko-KR" altLang="en-US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411112" y="5196092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smtClean="0">
                  <a:solidFill>
                    <a:prstClr val="white"/>
                  </a:solidFill>
                </a:rPr>
                <a:t>10</a:t>
              </a:r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105442" y="2396736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706984" y="3120366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2</a:t>
              </a:r>
              <a:endParaRPr lang="ko-KR" altLang="en-US" sz="1600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204917" y="3120366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3</a:t>
              </a:r>
              <a:endParaRPr lang="ko-KR" altLang="en-US" sz="160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02850" y="3120366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4</a:t>
              </a:r>
              <a:endParaRPr lang="ko-KR" altLang="en-US" sz="1600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200783" y="3120366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5</a:t>
              </a:r>
              <a:endParaRPr lang="ko-KR" altLang="en-US" sz="16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698716" y="3120366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6</a:t>
              </a:r>
              <a:endParaRPr lang="ko-KR" altLang="en-US" sz="1600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8196649" y="3120366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7</a:t>
              </a:r>
              <a:endParaRPr lang="ko-KR" altLang="en-US" sz="1600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694582" y="3120366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8</a:t>
              </a:r>
              <a:endParaRPr lang="ko-KR" altLang="en-US" sz="1600" dirty="0"/>
            </a:p>
          </p:txBody>
        </p:sp>
        <p:cxnSp>
          <p:nvCxnSpPr>
            <p:cNvPr id="88" name="직선 화살표 연결선 87"/>
            <p:cNvCxnSpPr>
              <a:endCxn id="68" idx="1"/>
            </p:cNvCxnSpPr>
            <p:nvPr/>
          </p:nvCxnSpPr>
          <p:spPr>
            <a:xfrm flipV="1">
              <a:off x="5490960" y="3417546"/>
              <a:ext cx="216024" cy="1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68" idx="3"/>
              <a:endCxn id="69" idx="1"/>
            </p:cNvCxnSpPr>
            <p:nvPr/>
          </p:nvCxnSpPr>
          <p:spPr>
            <a:xfrm>
              <a:off x="6067024" y="3417546"/>
              <a:ext cx="13789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69" idx="3"/>
              <a:endCxn id="70" idx="1"/>
            </p:cNvCxnSpPr>
            <p:nvPr/>
          </p:nvCxnSpPr>
          <p:spPr>
            <a:xfrm>
              <a:off x="6564957" y="3417546"/>
              <a:ext cx="13789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0" idx="3"/>
              <a:endCxn id="71" idx="1"/>
            </p:cNvCxnSpPr>
            <p:nvPr/>
          </p:nvCxnSpPr>
          <p:spPr>
            <a:xfrm>
              <a:off x="7062890" y="3417546"/>
              <a:ext cx="13789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1" idx="3"/>
              <a:endCxn id="85" idx="1"/>
            </p:cNvCxnSpPr>
            <p:nvPr/>
          </p:nvCxnSpPr>
          <p:spPr>
            <a:xfrm>
              <a:off x="7560823" y="3417546"/>
              <a:ext cx="13789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85" idx="3"/>
              <a:endCxn id="86" idx="1"/>
            </p:cNvCxnSpPr>
            <p:nvPr/>
          </p:nvCxnSpPr>
          <p:spPr>
            <a:xfrm>
              <a:off x="8058756" y="3417546"/>
              <a:ext cx="13789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endCxn id="87" idx="1"/>
            </p:cNvCxnSpPr>
            <p:nvPr/>
          </p:nvCxnSpPr>
          <p:spPr>
            <a:xfrm>
              <a:off x="8556689" y="3417546"/>
              <a:ext cx="13789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/>
            <p:nvPr/>
          </p:nvSpPr>
          <p:spPr>
            <a:xfrm>
              <a:off x="5105442" y="3828665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  <p:cxnSp>
          <p:nvCxnSpPr>
            <p:cNvPr id="96" name="직선 화살표 연결선 95"/>
            <p:cNvCxnSpPr>
              <a:stCxn id="57" idx="3"/>
              <a:endCxn id="95" idx="1"/>
            </p:cNvCxnSpPr>
            <p:nvPr/>
          </p:nvCxnSpPr>
          <p:spPr>
            <a:xfrm>
              <a:off x="4889418" y="4125845"/>
              <a:ext cx="21602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endCxn id="98" idx="1"/>
            </p:cNvCxnSpPr>
            <p:nvPr/>
          </p:nvCxnSpPr>
          <p:spPr>
            <a:xfrm>
              <a:off x="5489816" y="2693915"/>
              <a:ext cx="21602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5705840" y="2396735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3</a:t>
              </a:r>
              <a:endParaRPr lang="ko-KR" altLang="en-US" sz="1600" dirty="0"/>
            </a:p>
          </p:txBody>
        </p:sp>
        <p:cxnSp>
          <p:nvCxnSpPr>
            <p:cNvPr id="99" name="직선 화살표 연결선 98"/>
            <p:cNvCxnSpPr>
              <a:endCxn id="100" idx="1"/>
            </p:cNvCxnSpPr>
            <p:nvPr/>
          </p:nvCxnSpPr>
          <p:spPr>
            <a:xfrm>
              <a:off x="4889418" y="3402272"/>
              <a:ext cx="21602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/>
            <p:cNvSpPr/>
            <p:nvPr/>
          </p:nvSpPr>
          <p:spPr>
            <a:xfrm>
              <a:off x="5105442" y="3105092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5705840" y="3831256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cxnSp>
          <p:nvCxnSpPr>
            <p:cNvPr id="102" name="직선 화살표 연결선 101"/>
            <p:cNvCxnSpPr>
              <a:endCxn id="101" idx="1"/>
            </p:cNvCxnSpPr>
            <p:nvPr/>
          </p:nvCxnSpPr>
          <p:spPr>
            <a:xfrm>
              <a:off x="5489816" y="4128436"/>
              <a:ext cx="21602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/>
            <p:cNvSpPr/>
            <p:nvPr/>
          </p:nvSpPr>
          <p:spPr>
            <a:xfrm>
              <a:off x="5105442" y="5052801"/>
              <a:ext cx="360040" cy="59436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  <p:cxnSp>
          <p:nvCxnSpPr>
            <p:cNvPr id="104" name="직선 화살표 연결선 103"/>
            <p:cNvCxnSpPr>
              <a:endCxn id="103" idx="1"/>
            </p:cNvCxnSpPr>
            <p:nvPr/>
          </p:nvCxnSpPr>
          <p:spPr>
            <a:xfrm>
              <a:off x="4889418" y="5349981"/>
              <a:ext cx="21602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직사각형 104"/>
          <p:cNvSpPr/>
          <p:nvPr/>
        </p:nvSpPr>
        <p:spPr>
          <a:xfrm>
            <a:off x="5702898" y="1071488"/>
            <a:ext cx="1389381" cy="1133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4333712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0" name="직사각형 59"/>
          <p:cNvSpPr/>
          <p:nvPr/>
        </p:nvSpPr>
        <p:spPr>
          <a:xfrm>
            <a:off x="554300" y="49254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823548" y="429309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2843808" y="429309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108" name="직사각형 107"/>
          <p:cNvSpPr/>
          <p:nvPr/>
        </p:nvSpPr>
        <p:spPr>
          <a:xfrm>
            <a:off x="611560" y="578551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2119692" y="506543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3275856" y="468263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1835696" y="602128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2263708" y="61455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2767764" y="61455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114" name="직사각형 113"/>
          <p:cNvSpPr/>
          <p:nvPr/>
        </p:nvSpPr>
        <p:spPr>
          <a:xfrm>
            <a:off x="3127804" y="59067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115" name="직사각형 114"/>
          <p:cNvSpPr/>
          <p:nvPr/>
        </p:nvSpPr>
        <p:spPr>
          <a:xfrm>
            <a:off x="3212828" y="5497487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60232" y="259787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1/11  + 1/2 = 0.6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06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52" grpId="0"/>
      <p:bldP spid="5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Other operation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643780" y="3321757"/>
            <a:ext cx="374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srgbClr val="9BBB59"/>
                </a:solidFill>
                <a:latin typeface="Lucida Console" pitchFamily="49" charset="0"/>
              </a:rPr>
              <a:t> 0  1  2  3  4  5  6  7  8  9  </a:t>
            </a:r>
            <a:r>
              <a:rPr lang="en-US" altLang="ko-KR" sz="1400" dirty="0" smtClean="0">
                <a:solidFill>
                  <a:srgbClr val="9BBB59"/>
                </a:solidFill>
                <a:latin typeface="Lucida Console" pitchFamily="49" charset="0"/>
              </a:rPr>
              <a:t>10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643780" y="353720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.6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00970" y="353321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3.9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06228" y="353720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왼쪽 대괄호 3"/>
          <p:cNvSpPr/>
          <p:nvPr/>
        </p:nvSpPr>
        <p:spPr>
          <a:xfrm>
            <a:off x="2643780" y="3141156"/>
            <a:ext cx="146034" cy="792088"/>
          </a:xfrm>
          <a:prstGeom prst="leftBracket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대괄호 34"/>
          <p:cNvSpPr/>
          <p:nvPr/>
        </p:nvSpPr>
        <p:spPr>
          <a:xfrm flipH="1">
            <a:off x="6297324" y="3141156"/>
            <a:ext cx="123090" cy="792088"/>
          </a:xfrm>
          <a:prstGeom prst="leftBracket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21976" y="3306367"/>
            <a:ext cx="6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d *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36096" y="1071488"/>
            <a:ext cx="1656183" cy="1133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4333712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직사각형 35"/>
          <p:cNvSpPr/>
          <p:nvPr/>
        </p:nvSpPr>
        <p:spPr>
          <a:xfrm>
            <a:off x="554300" y="49254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823548" y="429309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843808" y="429309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11560" y="578551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119692" y="506543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3275856" y="468263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835696" y="602128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2263708" y="61455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2767764" y="61455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3127804" y="59067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212828" y="5497487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708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460" y="1196752"/>
            <a:ext cx="5430208" cy="3657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 Example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7504" y="4804958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9</a:t>
            </a:r>
            <a:r>
              <a:rPr lang="en-US" altLang="ko-KR" sz="1600" dirty="0" smtClean="0">
                <a:solidFill>
                  <a:schemeClr val="bg1"/>
                </a:solidFill>
              </a:rPr>
              <a:t>/10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64760" y="5214950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8/10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22016" y="5590776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7</a:t>
            </a:r>
            <a:r>
              <a:rPr lang="en-US" altLang="ko-KR" sz="1600" dirty="0" smtClean="0">
                <a:solidFill>
                  <a:schemeClr val="bg1"/>
                </a:solidFill>
              </a:rPr>
              <a:t>/10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42917" y="6000768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7</a:t>
            </a:r>
            <a:r>
              <a:rPr lang="en-US" altLang="ko-KR" sz="1600" dirty="0" smtClean="0">
                <a:solidFill>
                  <a:schemeClr val="bg1"/>
                </a:solidFill>
              </a:rPr>
              <a:t>/10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65090" y="6429396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5/10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/>
          <a:stretch/>
        </p:blipFill>
        <p:spPr bwMode="auto">
          <a:xfrm>
            <a:off x="1081088" y="1592796"/>
            <a:ext cx="5397131" cy="366053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t="969"/>
          <a:stretch/>
        </p:blipFill>
        <p:spPr bwMode="auto">
          <a:xfrm>
            <a:off x="1909762" y="2024063"/>
            <a:ext cx="5361713" cy="360309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/>
          <a:stretch/>
        </p:blipFill>
        <p:spPr bwMode="auto">
          <a:xfrm>
            <a:off x="2700338" y="2417540"/>
            <a:ext cx="5368371" cy="362494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"/>
          <a:stretch/>
        </p:blipFill>
        <p:spPr bwMode="auto">
          <a:xfrm>
            <a:off x="3500438" y="2856453"/>
            <a:ext cx="5366629" cy="362327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037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Other operation</a:t>
            </a:r>
            <a:endParaRPr lang="ko-KR" altLang="en-US" dirty="0"/>
          </a:p>
        </p:txBody>
      </p:sp>
      <p:pic>
        <p:nvPicPr>
          <p:cNvPr id="6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259260"/>
            <a:ext cx="3505200" cy="883093"/>
          </a:xfrm>
          <a:prstGeom prst="rect">
            <a:avLst/>
          </a:prstGeom>
        </p:spPr>
      </p:pic>
      <p:pic>
        <p:nvPicPr>
          <p:cNvPr id="7" name="Picture 39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431528"/>
            <a:ext cx="2971800" cy="53855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508470" y="3317767"/>
            <a:ext cx="374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srgbClr val="9BBB59"/>
                </a:solidFill>
                <a:latin typeface="Lucida Console" pitchFamily="49" charset="0"/>
              </a:rPr>
              <a:t> 0  1  2  3  4  5  6  7  8  9  </a:t>
            </a:r>
            <a:r>
              <a:rPr lang="en-US" altLang="ko-KR" sz="1400" dirty="0" smtClean="0">
                <a:solidFill>
                  <a:srgbClr val="9BBB59"/>
                </a:solidFill>
                <a:latin typeface="Lucida Console" pitchFamily="49" charset="0"/>
              </a:rPr>
              <a:t>10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508470" y="353321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.6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65660" y="352922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3.9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70918" y="3533210"/>
            <a:ext cx="533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 smtClean="0">
                <a:solidFill>
                  <a:schemeClr val="bg1"/>
                </a:solidFill>
                <a:latin typeface="Lucida Console" pitchFamily="49" charset="0"/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왼쪽 대괄호 3"/>
          <p:cNvSpPr/>
          <p:nvPr/>
        </p:nvSpPr>
        <p:spPr>
          <a:xfrm>
            <a:off x="1508470" y="3137166"/>
            <a:ext cx="146034" cy="792088"/>
          </a:xfrm>
          <a:prstGeom prst="leftBracket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대괄호 34"/>
          <p:cNvSpPr/>
          <p:nvPr/>
        </p:nvSpPr>
        <p:spPr>
          <a:xfrm flipH="1">
            <a:off x="5162014" y="3137166"/>
            <a:ext cx="123090" cy="792088"/>
          </a:xfrm>
          <a:prstGeom prst="leftBracket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6666" y="3302377"/>
            <a:ext cx="6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</a:rPr>
              <a:t> *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36096" y="331776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ko-KR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( 1 – </a:t>
            </a:r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altLang="ko-KR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400" dirty="0" smtClean="0">
                <a:solidFill>
                  <a:schemeClr val="bg1"/>
                </a:solidFill>
              </a:rPr>
              <a:t> * 1/|D|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08305" y="1071488"/>
            <a:ext cx="1296143" cy="1133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3" y="4477728"/>
            <a:ext cx="3048015" cy="21916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7" name="직사각형 36"/>
          <p:cNvSpPr/>
          <p:nvPr/>
        </p:nvSpPr>
        <p:spPr>
          <a:xfrm>
            <a:off x="554300" y="506946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Lucida Console" pitchFamily="49" charset="0"/>
              </a:rPr>
              <a:t>0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823548" y="443711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843808" y="443711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2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11560" y="592953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3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2119692" y="520945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4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3275856" y="482664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5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1835696" y="616530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6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2263708" y="62895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7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767764" y="62895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8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27804" y="605078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9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212828" y="564150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Lucida Console" pitchFamily="49" charset="0"/>
              </a:rPr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375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List Implementation</a:t>
            </a:r>
            <a:r>
              <a:rPr lang="en-US" altLang="ko-KR" smtClean="0"/>
              <a:t>: 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Load the inverse adjacency lists</a:t>
            </a:r>
          </a:p>
          <a:p>
            <a:pPr lvl="1"/>
            <a:r>
              <a:rPr lang="en-US" altLang="ko-KR" dirty="0" smtClean="0"/>
              <a:t>Handling pages with no </a:t>
            </a:r>
            <a:r>
              <a:rPr lang="en-US" altLang="ko-KR" dirty="0" err="1" smtClean="0"/>
              <a:t>outlinks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Power Iteration</a:t>
            </a:r>
          </a:p>
        </p:txBody>
      </p:sp>
      <p:pic>
        <p:nvPicPr>
          <p:cNvPr id="4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2622107"/>
            <a:ext cx="3505200" cy="8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17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pagerank_list.c</a:t>
            </a:r>
            <a:r>
              <a:rPr lang="en-US" altLang="ko-KR" dirty="0" smtClean="0"/>
              <a:t>: Screen Shot</a:t>
            </a:r>
            <a:endParaRPr lang="ko-KR" altLang="en-US" dirty="0"/>
          </a:p>
        </p:txBody>
      </p:sp>
      <p:pic>
        <p:nvPicPr>
          <p:cNvPr id="6" name="Picture 5" descr="Screen shot 2010-05-30 at 10.38.54 P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0" y="1524000"/>
            <a:ext cx="78867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58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pagerank_list.c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694796"/>
            <a:ext cx="8763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main(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argc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char *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argv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[])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{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char*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inputFile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argv[1];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atoi(argv[2]);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double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atof(argv[3]);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int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numIteration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atoi(argv[4]);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double* vector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allocateVector(numPages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1.0/numPages);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P_IALIST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invAdjLists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loadInverseAdjacencyList(inputFile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vector =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calculatePageRank(vector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invAdjLists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numPages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Lucida Console"/>
                <a:cs typeface="Lucida Console"/>
              </a:rPr>
              <a:t>numIteration</a:t>
            </a:r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);</a:t>
            </a:r>
          </a:p>
          <a:p>
            <a:endParaRPr lang="en-US" sz="1400" dirty="0" smtClean="0">
              <a:solidFill>
                <a:schemeClr val="bg1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    return 0;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Lucida Console"/>
                <a:cs typeface="Lucida Console"/>
              </a:rPr>
              <a:t>}</a:t>
            </a:r>
            <a:endParaRPr lang="en-US" sz="1400" dirty="0">
              <a:solidFill>
                <a:schemeClr val="bg1"/>
              </a:solidFill>
              <a:latin typeface="Lucida Console"/>
              <a:cs typeface="Lucida Console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81984" y="4653136"/>
            <a:ext cx="71825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90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 Project #2 </a:t>
            </a:r>
            <a:r>
              <a:rPr lang="en-US" altLang="ko-KR" sz="2400" dirty="0" smtClean="0"/>
              <a:t>(Revisited)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</a:p>
          <a:p>
            <a:pPr lvl="1"/>
            <a:r>
              <a:rPr lang="en-US" altLang="ko-KR" dirty="0" err="1"/>
              <a:t>wikipedia</a:t>
            </a:r>
            <a:r>
              <a:rPr lang="en-US" altLang="ko-KR" dirty="0"/>
              <a:t> (</a:t>
            </a:r>
            <a:r>
              <a:rPr lang="en-US" altLang="ko-KR" dirty="0" err="1"/>
              <a:t>adj_matrix</a:t>
            </a:r>
            <a:r>
              <a:rPr lang="en-US" altLang="ko-KR" dirty="0"/>
              <a:t>, </a:t>
            </a:r>
            <a:r>
              <a:rPr lang="en-US" altLang="ko-KR" dirty="0" err="1"/>
              <a:t>inv_adj_list</a:t>
            </a:r>
            <a:r>
              <a:rPr lang="en-US" altLang="ko-KR" dirty="0" smtClean="0"/>
              <a:t>) (11 web pages)</a:t>
            </a:r>
            <a:endParaRPr lang="en-US" altLang="ko-KR" dirty="0"/>
          </a:p>
          <a:p>
            <a:pPr lvl="1"/>
            <a:r>
              <a:rPr lang="en-US" altLang="ko-KR" dirty="0"/>
              <a:t>movie (node, </a:t>
            </a:r>
            <a:r>
              <a:rPr lang="en-US" altLang="ko-KR" dirty="0" err="1"/>
              <a:t>adj_matrix</a:t>
            </a:r>
            <a:r>
              <a:rPr lang="en-US" altLang="ko-KR" dirty="0"/>
              <a:t>, </a:t>
            </a:r>
            <a:r>
              <a:rPr lang="en-US" altLang="ko-KR" dirty="0" err="1"/>
              <a:t>adj_list</a:t>
            </a:r>
            <a:r>
              <a:rPr lang="en-US" altLang="ko-KR" dirty="0"/>
              <a:t>, </a:t>
            </a:r>
            <a:r>
              <a:rPr lang="en-US" altLang="ko-KR" dirty="0" err="1"/>
              <a:t>inv_adj_list</a:t>
            </a:r>
            <a:r>
              <a:rPr lang="en-US" altLang="ko-KR" dirty="0"/>
              <a:t>) </a:t>
            </a:r>
            <a:r>
              <a:rPr lang="en-US" altLang="ko-KR" dirty="0" smtClean="0"/>
              <a:t>(5757 </a:t>
            </a:r>
            <a:r>
              <a:rPr lang="en-US" altLang="ko-KR" dirty="0"/>
              <a:t>web pages)</a:t>
            </a:r>
          </a:p>
          <a:p>
            <a:endParaRPr lang="en-US" altLang="ko-KR" dirty="0"/>
          </a:p>
          <a:p>
            <a:r>
              <a:rPr lang="en-US" altLang="ko-KR" dirty="0" smtClean="0"/>
              <a:t>Source code</a:t>
            </a:r>
          </a:p>
          <a:p>
            <a:pPr lvl="1"/>
            <a:r>
              <a:rPr lang="en-US" altLang="ko-KR" dirty="0" err="1" smtClean="0"/>
              <a:t>pagerank_matrix.c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Pagerank_list.c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Implementation</a:t>
            </a:r>
          </a:p>
          <a:p>
            <a:pPr lvl="1"/>
            <a:r>
              <a:rPr lang="en-US" altLang="ko-KR" dirty="0" smtClean="0"/>
              <a:t>2 functions in </a:t>
            </a:r>
            <a:r>
              <a:rPr lang="en-US" altLang="ko-KR" dirty="0" err="1" smtClean="0"/>
              <a:t>pagerank_matrix.c</a:t>
            </a:r>
            <a:endParaRPr lang="en-US" altLang="ko-KR" dirty="0"/>
          </a:p>
          <a:p>
            <a:pPr lvl="1"/>
            <a:r>
              <a:rPr lang="en-US" altLang="ko-KR" dirty="0" smtClean="0"/>
              <a:t>1 functions in </a:t>
            </a:r>
            <a:r>
              <a:rPr lang="en-US" altLang="ko-KR" dirty="0" err="1" smtClean="0"/>
              <a:t>pagerank_list.c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Report</a:t>
            </a:r>
          </a:p>
          <a:p>
            <a:pPr lvl="1"/>
            <a:r>
              <a:rPr lang="en-US" altLang="ko-KR" dirty="0" smtClean="0"/>
              <a:t>Functions</a:t>
            </a:r>
          </a:p>
          <a:p>
            <a:pPr lvl="1"/>
            <a:r>
              <a:rPr lang="en-US" altLang="ko-KR" dirty="0" smtClean="0"/>
              <a:t>Running time</a:t>
            </a:r>
          </a:p>
          <a:p>
            <a:pPr lvl="1"/>
            <a:r>
              <a:rPr lang="en-US" altLang="ko-KR" dirty="0" smtClean="0"/>
              <a:t>Output files</a:t>
            </a:r>
            <a:endParaRPr lang="ko-KR" altLang="en-US" dirty="0"/>
          </a:p>
        </p:txBody>
      </p:sp>
      <p:pic>
        <p:nvPicPr>
          <p:cNvPr id="5" name="Picture 2" descr="http://upload.wikimedia.org/wikipedia/commons/thumb/6/69/PageRank-hi-res.png/1280px-PageRank-hi-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032790"/>
            <a:ext cx="3048015" cy="219163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592799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714620"/>
            <a:ext cx="8229600" cy="1428760"/>
          </a:xfrm>
        </p:spPr>
        <p:txBody>
          <a:bodyPr anchor="ctr" anchorCtr="0"/>
          <a:lstStyle/>
          <a:p>
            <a:pPr algn="ctr">
              <a:buNone/>
            </a:pPr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245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41" name="타원 40"/>
          <p:cNvSpPr/>
          <p:nvPr/>
        </p:nvSpPr>
        <p:spPr>
          <a:xfrm>
            <a:off x="1997376" y="18860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87776" y="24194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835576" y="21146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616376" y="30290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302176" y="30290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911776" y="28004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463976" y="4019654"/>
            <a:ext cx="1828800" cy="457200"/>
          </a:xfrm>
          <a:prstGeom prst="roundRect">
            <a:avLst/>
          </a:prstGeom>
          <a:solidFill>
            <a:srgbClr val="9BBB59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rPr>
              <a:t>PageRank</a:t>
            </a: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463976" y="51626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006776" y="51626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921176" y="51626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292776" y="51626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835576" y="51626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378376" y="5162654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06776" y="5543654"/>
            <a:ext cx="385042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0.4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459934" y="5543654"/>
            <a:ext cx="385042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0.2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86415" y="5543654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0.17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343615" y="5543654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0.13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801321" y="5543654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0.06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250831" y="5543654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0.04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 rot="5400000">
            <a:off x="2187876" y="3752160"/>
            <a:ext cx="381000" cy="1588"/>
          </a:xfrm>
          <a:prstGeom prst="straightConnector1">
            <a:avLst/>
          </a:prstGeom>
          <a:noFill/>
          <a:ln w="38100" cap="flat" cmpd="sng" algn="ctr">
            <a:solidFill>
              <a:srgbClr val="6BA2DF"/>
            </a:solidFill>
            <a:prstDash val="solid"/>
            <a:tailEnd type="arrow"/>
          </a:ln>
          <a:effectLst/>
        </p:spPr>
      </p:cxnSp>
      <p:cxnSp>
        <p:nvCxnSpPr>
          <p:cNvPr id="61" name="직선 화살표 연결선 60"/>
          <p:cNvCxnSpPr/>
          <p:nvPr/>
        </p:nvCxnSpPr>
        <p:spPr>
          <a:xfrm rot="5400000">
            <a:off x="2188670" y="4742760"/>
            <a:ext cx="381000" cy="1588"/>
          </a:xfrm>
          <a:prstGeom prst="straightConnector1">
            <a:avLst/>
          </a:prstGeom>
          <a:noFill/>
          <a:ln w="38100" cap="flat" cmpd="sng" algn="ctr">
            <a:solidFill>
              <a:srgbClr val="6BA2DF"/>
            </a:solidFill>
            <a:prstDash val="solid"/>
            <a:tailEnd type="arrow"/>
          </a:ln>
          <a:effectLst/>
        </p:spPr>
      </p:cxnSp>
      <p:cxnSp>
        <p:nvCxnSpPr>
          <p:cNvPr id="62" name="직선 화살표 연결선 61"/>
          <p:cNvCxnSpPr>
            <a:stCxn id="44" idx="7"/>
            <a:endCxn id="41" idx="4"/>
          </p:cNvCxnSpPr>
          <p:nvPr/>
        </p:nvCxnSpPr>
        <p:spPr>
          <a:xfrm rot="5400000" flipH="1" flipV="1">
            <a:off x="1655830" y="2552804"/>
            <a:ext cx="817796" cy="24629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3" name="직선 화살표 연결선 62"/>
          <p:cNvCxnSpPr>
            <a:stCxn id="43" idx="2"/>
            <a:endCxn id="41" idx="6"/>
          </p:cNvCxnSpPr>
          <p:nvPr/>
        </p:nvCxnSpPr>
        <p:spPr>
          <a:xfrm rot="10800000">
            <a:off x="2378376" y="2076554"/>
            <a:ext cx="457200" cy="22860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4" name="직선 화살표 연결선 63"/>
          <p:cNvCxnSpPr>
            <a:stCxn id="42" idx="7"/>
            <a:endCxn id="41" idx="3"/>
          </p:cNvCxnSpPr>
          <p:nvPr/>
        </p:nvCxnSpPr>
        <p:spPr>
          <a:xfrm rot="5400000" flipH="1" flipV="1">
            <a:off x="1751080" y="2173158"/>
            <a:ext cx="263992" cy="340192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5" name="직선 화살표 연결선 64"/>
          <p:cNvCxnSpPr>
            <a:stCxn id="42" idx="4"/>
            <a:endCxn id="44" idx="1"/>
          </p:cNvCxnSpPr>
          <p:nvPr/>
        </p:nvCxnSpPr>
        <p:spPr>
          <a:xfrm rot="16200000" flipH="1">
            <a:off x="1483026" y="2895704"/>
            <a:ext cx="284396" cy="9389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6" name="직선 화살표 연결선 65"/>
          <p:cNvCxnSpPr>
            <a:stCxn id="45" idx="2"/>
            <a:endCxn id="44" idx="6"/>
          </p:cNvCxnSpPr>
          <p:nvPr/>
        </p:nvCxnSpPr>
        <p:spPr>
          <a:xfrm rot="10800000">
            <a:off x="1997376" y="3219554"/>
            <a:ext cx="304800" cy="158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7" name="직선 화살표 연결선 66"/>
          <p:cNvCxnSpPr>
            <a:stCxn id="46" idx="0"/>
            <a:endCxn id="43" idx="4"/>
          </p:cNvCxnSpPr>
          <p:nvPr/>
        </p:nvCxnSpPr>
        <p:spPr>
          <a:xfrm rot="16200000" flipV="1">
            <a:off x="2911776" y="2609954"/>
            <a:ext cx="304800" cy="7620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8" name="직선 화살표 연결선 67"/>
          <p:cNvCxnSpPr>
            <a:stCxn id="46" idx="3"/>
            <a:endCxn id="45" idx="6"/>
          </p:cNvCxnSpPr>
          <p:nvPr/>
        </p:nvCxnSpPr>
        <p:spPr>
          <a:xfrm rot="5400000">
            <a:off x="2778426" y="3030408"/>
            <a:ext cx="93896" cy="28439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72" name="직선 화살표 연결선 71"/>
          <p:cNvCxnSpPr>
            <a:stCxn id="44" idx="0"/>
            <a:endCxn id="42" idx="5"/>
          </p:cNvCxnSpPr>
          <p:nvPr/>
        </p:nvCxnSpPr>
        <p:spPr>
          <a:xfrm rot="16200000" flipV="1">
            <a:off x="1617730" y="2839908"/>
            <a:ext cx="284396" cy="9389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pic>
        <p:nvPicPr>
          <p:cNvPr id="70" name="Picture 39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0284" y="2822070"/>
            <a:ext cx="2971800" cy="538558"/>
          </a:xfrm>
          <a:prstGeom prst="rect">
            <a:avLst/>
          </a:prstGeom>
        </p:spPr>
      </p:pic>
      <p:pic>
        <p:nvPicPr>
          <p:cNvPr id="71" name="Picture 77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584" y="1362913"/>
            <a:ext cx="3505200" cy="8830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3656" y="3776680"/>
            <a:ext cx="47525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ko-KR" sz="2400" i="1" baseline="-25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sz="2400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pagerank</a:t>
            </a:r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of page at </a:t>
            </a:r>
            <a:r>
              <a:rPr lang="en-US" altLang="ko-KR" sz="2400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ko-KR" sz="2400" i="1" baseline="-25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iteration</a:t>
            </a:r>
          </a:p>
          <a:p>
            <a:pPr>
              <a:lnSpc>
                <a:spcPct val="150000"/>
              </a:lnSpc>
            </a:pPr>
            <a:r>
              <a:rPr lang="en-US" altLang="ko-KR" sz="2400" i="1" dirty="0">
                <a:solidFill>
                  <a:schemeClr val="bg1"/>
                </a:solidFill>
                <a:latin typeface="Rod" pitchFamily="49" charset="-79"/>
                <a:cs typeface="Rod" pitchFamily="49" charset="-79"/>
              </a:rPr>
              <a:t>I</a:t>
            </a:r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(p</a:t>
            </a:r>
            <a:r>
              <a:rPr lang="en-US" altLang="ko-KR" sz="2400" i="1" baseline="-25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): set of pages</a:t>
            </a:r>
          </a:p>
          <a:p>
            <a:pPr>
              <a:lnSpc>
                <a:spcPct val="150000"/>
              </a:lnSpc>
            </a:pPr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d: damping factor</a:t>
            </a:r>
          </a:p>
          <a:p>
            <a:pPr>
              <a:lnSpc>
                <a:spcPct val="150000"/>
              </a:lnSpc>
            </a:pPr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|D|: total number of pages</a:t>
            </a:r>
          </a:p>
          <a:p>
            <a:pPr>
              <a:lnSpc>
                <a:spcPct val="150000"/>
              </a:lnSpc>
            </a:pPr>
            <a:r>
              <a:rPr lang="en-US" altLang="ko-KR" sz="2400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ko-KR" sz="2400" i="1" baseline="-25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ko-KR" sz="2400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number of outbound links on </a:t>
            </a:r>
            <a:r>
              <a:rPr lang="en-US" altLang="ko-KR" sz="2400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sz="2400" i="1" baseline="-25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endParaRPr lang="en-US" altLang="ko-KR" sz="2400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0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PageRank: Key Idea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997376" y="16700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387776" y="22034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835576" y="18986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616376" y="28130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302176" y="28130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911776" y="25844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63976" y="3803630"/>
            <a:ext cx="1828800" cy="457200"/>
          </a:xfrm>
          <a:prstGeom prst="roundRect">
            <a:avLst/>
          </a:prstGeom>
          <a:solidFill>
            <a:srgbClr val="9BBB59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rPr>
              <a:t>PageRank</a:t>
            </a: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63976" y="49466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06776" y="49466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21176" y="49466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292776" y="49466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35576" y="49466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78376" y="494663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06776" y="5327630"/>
            <a:ext cx="385042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0.4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59934" y="5327630"/>
            <a:ext cx="385042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0.2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86415" y="5327630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0.17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43615" y="5327630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0.13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01321" y="5327630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0.06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50831" y="5327630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굴림" charset="-127"/>
                <a:cs typeface="+mn-cs"/>
              </a:rPr>
              <a:t>0.04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굴림" charset="-127"/>
              <a:cs typeface="+mn-cs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rot="5400000">
            <a:off x="2187876" y="3536136"/>
            <a:ext cx="381000" cy="1588"/>
          </a:xfrm>
          <a:prstGeom prst="straightConnector1">
            <a:avLst/>
          </a:prstGeom>
          <a:noFill/>
          <a:ln w="38100" cap="flat" cmpd="sng" algn="ctr">
            <a:solidFill>
              <a:srgbClr val="6BA2DF"/>
            </a:solidFill>
            <a:prstDash val="soli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>
          <a:xfrm rot="5400000">
            <a:off x="2188670" y="4526736"/>
            <a:ext cx="381000" cy="1588"/>
          </a:xfrm>
          <a:prstGeom prst="straightConnector1">
            <a:avLst/>
          </a:prstGeom>
          <a:noFill/>
          <a:ln w="38100" cap="flat" cmpd="sng" algn="ctr">
            <a:solidFill>
              <a:srgbClr val="6BA2DF"/>
            </a:solidFill>
            <a:prstDash val="solid"/>
            <a:tailEnd type="arrow"/>
          </a:ln>
          <a:effectLst/>
        </p:spPr>
      </p:cxnSp>
      <p:cxnSp>
        <p:nvCxnSpPr>
          <p:cNvPr id="25" name="직선 화살표 연결선 24"/>
          <p:cNvCxnSpPr>
            <a:stCxn id="7" idx="7"/>
            <a:endCxn id="4" idx="4"/>
          </p:cNvCxnSpPr>
          <p:nvPr/>
        </p:nvCxnSpPr>
        <p:spPr>
          <a:xfrm rot="5400000" flipH="1" flipV="1">
            <a:off x="1655830" y="2336780"/>
            <a:ext cx="817796" cy="24629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26" name="직선 화살표 연결선 25"/>
          <p:cNvCxnSpPr>
            <a:stCxn id="6" idx="2"/>
            <a:endCxn id="4" idx="6"/>
          </p:cNvCxnSpPr>
          <p:nvPr/>
        </p:nvCxnSpPr>
        <p:spPr>
          <a:xfrm rot="10800000">
            <a:off x="2378376" y="1860530"/>
            <a:ext cx="457200" cy="22860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27" name="직선 화살표 연결선 26"/>
          <p:cNvCxnSpPr>
            <a:stCxn id="5" idx="7"/>
            <a:endCxn id="4" idx="3"/>
          </p:cNvCxnSpPr>
          <p:nvPr/>
        </p:nvCxnSpPr>
        <p:spPr>
          <a:xfrm rot="5400000" flipH="1" flipV="1">
            <a:off x="1751080" y="1957134"/>
            <a:ext cx="263992" cy="340192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28" name="직선 화살표 연결선 27"/>
          <p:cNvCxnSpPr>
            <a:stCxn id="5" idx="4"/>
            <a:endCxn id="7" idx="1"/>
          </p:cNvCxnSpPr>
          <p:nvPr/>
        </p:nvCxnSpPr>
        <p:spPr>
          <a:xfrm rot="16200000" flipH="1">
            <a:off x="1483026" y="2679680"/>
            <a:ext cx="284396" cy="9389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29" name="직선 화살표 연결선 28"/>
          <p:cNvCxnSpPr>
            <a:stCxn id="8" idx="2"/>
            <a:endCxn id="7" idx="6"/>
          </p:cNvCxnSpPr>
          <p:nvPr/>
        </p:nvCxnSpPr>
        <p:spPr>
          <a:xfrm rot="10800000">
            <a:off x="1997376" y="3003530"/>
            <a:ext cx="304800" cy="158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30" name="직선 화살표 연결선 29"/>
          <p:cNvCxnSpPr>
            <a:stCxn id="9" idx="0"/>
            <a:endCxn id="6" idx="4"/>
          </p:cNvCxnSpPr>
          <p:nvPr/>
        </p:nvCxnSpPr>
        <p:spPr>
          <a:xfrm rot="16200000" flipV="1">
            <a:off x="2911776" y="2393930"/>
            <a:ext cx="304800" cy="7620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31" name="직선 화살표 연결선 30"/>
          <p:cNvCxnSpPr>
            <a:stCxn id="9" idx="3"/>
            <a:endCxn id="8" idx="6"/>
          </p:cNvCxnSpPr>
          <p:nvPr/>
        </p:nvCxnSpPr>
        <p:spPr>
          <a:xfrm rot="5400000">
            <a:off x="2778426" y="2814384"/>
            <a:ext cx="93896" cy="28439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grpSp>
        <p:nvGrpSpPr>
          <p:cNvPr id="32" name="그룹 31"/>
          <p:cNvGrpSpPr/>
          <p:nvPr/>
        </p:nvGrpSpPr>
        <p:grpSpPr>
          <a:xfrm>
            <a:off x="5257800" y="2204864"/>
            <a:ext cx="2286000" cy="564976"/>
            <a:chOff x="5181600" y="2439834"/>
            <a:chExt cx="2286000" cy="564976"/>
          </a:xfrm>
        </p:grpSpPr>
        <p:sp>
          <p:nvSpPr>
            <p:cNvPr id="33" name="타원 32"/>
            <p:cNvSpPr/>
            <p:nvPr/>
          </p:nvSpPr>
          <p:spPr>
            <a:xfrm>
              <a:off x="7086600" y="2623810"/>
              <a:ext cx="381000" cy="381000"/>
            </a:xfrm>
            <a:prstGeom prst="ellipse">
              <a:avLst/>
            </a:prstGeom>
            <a:solidFill>
              <a:srgbClr val="6BA2DF"/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5181600" y="2623810"/>
              <a:ext cx="381000" cy="381000"/>
            </a:xfrm>
            <a:prstGeom prst="ellipse">
              <a:avLst/>
            </a:prstGeom>
            <a:solidFill>
              <a:srgbClr val="6BA2DF"/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rot="10800000">
              <a:off x="5562600" y="2814310"/>
              <a:ext cx="1524000" cy="1588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tailEnd type="arrow"/>
            </a:ln>
            <a:effectLst/>
          </p:spPr>
        </p:cxnSp>
        <p:sp>
          <p:nvSpPr>
            <p:cNvPr id="36" name="직사각형 35"/>
            <p:cNvSpPr/>
            <p:nvPr/>
          </p:nvSpPr>
          <p:spPr>
            <a:xfrm>
              <a:off x="5800710" y="2439834"/>
              <a:ext cx="11256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맑은 고딕"/>
                  <a:ea typeface="굴림" charset="-127"/>
                  <a:cs typeface="+mn-cs"/>
                </a:rPr>
                <a:t>Hyperlink</a:t>
              </a:r>
              <a:endParaRPr kumimoji="1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굴림" charset="-127"/>
                <a:cs typeface="+mn-cs"/>
              </a:endParaRPr>
            </a:p>
          </p:txBody>
        </p:sp>
      </p:grpSp>
      <p:cxnSp>
        <p:nvCxnSpPr>
          <p:cNvPr id="40" name="직선 화살표 연결선 39"/>
          <p:cNvCxnSpPr>
            <a:stCxn id="7" idx="0"/>
            <a:endCxn id="5" idx="5"/>
          </p:cNvCxnSpPr>
          <p:nvPr/>
        </p:nvCxnSpPr>
        <p:spPr>
          <a:xfrm rot="16200000" flipV="1">
            <a:off x="1617730" y="2623884"/>
            <a:ext cx="284396" cy="9389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pic>
        <p:nvPicPr>
          <p:cNvPr id="39" name="Picture 39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4900" y="4941168"/>
            <a:ext cx="2971800" cy="538558"/>
          </a:xfrm>
          <a:prstGeom prst="rect">
            <a:avLst/>
          </a:prstGeom>
        </p:spPr>
      </p:pic>
      <p:pic>
        <p:nvPicPr>
          <p:cNvPr id="43" name="Picture 77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3482011"/>
            <a:ext cx="3505200" cy="8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2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PageRank: Basic Idea (1/3)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7032324" y="4107312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cxnSp>
        <p:nvCxnSpPr>
          <p:cNvPr id="28" name="직선 화살표 연결선 27"/>
          <p:cNvCxnSpPr>
            <a:stCxn id="26" idx="2"/>
          </p:cNvCxnSpPr>
          <p:nvPr/>
        </p:nvCxnSpPr>
        <p:spPr>
          <a:xfrm rot="10800000">
            <a:off x="5813124" y="4297812"/>
            <a:ext cx="1219200" cy="158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29" name="타원 28"/>
          <p:cNvSpPr/>
          <p:nvPr/>
        </p:nvSpPr>
        <p:spPr>
          <a:xfrm>
            <a:off x="7032325" y="4564512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cxnSp>
        <p:nvCxnSpPr>
          <p:cNvPr id="30" name="직선 화살표 연결선 29"/>
          <p:cNvCxnSpPr>
            <a:stCxn id="29" idx="2"/>
          </p:cNvCxnSpPr>
          <p:nvPr/>
        </p:nvCxnSpPr>
        <p:spPr>
          <a:xfrm rot="10800000">
            <a:off x="5757329" y="4432516"/>
            <a:ext cx="1274997" cy="32249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31" name="타원 30"/>
          <p:cNvSpPr/>
          <p:nvPr/>
        </p:nvSpPr>
        <p:spPr>
          <a:xfrm>
            <a:off x="7032325" y="5021712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cxnSp>
        <p:nvCxnSpPr>
          <p:cNvPr id="32" name="직선 화살표 연결선 31"/>
          <p:cNvCxnSpPr>
            <a:stCxn id="31" idx="2"/>
          </p:cNvCxnSpPr>
          <p:nvPr/>
        </p:nvCxnSpPr>
        <p:spPr>
          <a:xfrm rot="10800000">
            <a:off x="5622625" y="4488312"/>
            <a:ext cx="1409701" cy="72390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33" name="타원 32"/>
          <p:cNvSpPr/>
          <p:nvPr/>
        </p:nvSpPr>
        <p:spPr>
          <a:xfrm>
            <a:off x="7032325" y="3650112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cxnSp>
        <p:nvCxnSpPr>
          <p:cNvPr id="34" name="직선 화살표 연결선 33"/>
          <p:cNvCxnSpPr>
            <a:stCxn id="33" idx="2"/>
          </p:cNvCxnSpPr>
          <p:nvPr/>
        </p:nvCxnSpPr>
        <p:spPr>
          <a:xfrm rot="10800000" flipV="1">
            <a:off x="5757329" y="3840612"/>
            <a:ext cx="1274997" cy="322496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35" name="타원 34"/>
          <p:cNvSpPr/>
          <p:nvPr/>
        </p:nvSpPr>
        <p:spPr>
          <a:xfrm>
            <a:off x="7032325" y="3192912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cxnSp>
        <p:nvCxnSpPr>
          <p:cNvPr id="36" name="직선 화살표 연결선 35"/>
          <p:cNvCxnSpPr>
            <a:stCxn id="35" idx="2"/>
          </p:cNvCxnSpPr>
          <p:nvPr/>
        </p:nvCxnSpPr>
        <p:spPr>
          <a:xfrm rot="10800000" flipV="1">
            <a:off x="5622625" y="3383412"/>
            <a:ext cx="1409701" cy="72390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37" name="타원 36"/>
          <p:cNvSpPr/>
          <p:nvPr/>
        </p:nvSpPr>
        <p:spPr>
          <a:xfrm>
            <a:off x="3509392" y="1837032"/>
            <a:ext cx="990600" cy="914400"/>
          </a:xfrm>
          <a:prstGeom prst="ellipse">
            <a:avLst/>
          </a:prstGeom>
          <a:noFill/>
          <a:ln w="38100" cap="flat" cmpd="sng" algn="ctr">
            <a:solidFill>
              <a:schemeClr val="accent3"/>
            </a:solidFill>
            <a:prstDash val="sysDash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pic>
        <p:nvPicPr>
          <p:cNvPr id="20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1700808"/>
            <a:ext cx="3505200" cy="883093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1752600" y="4115490"/>
            <a:ext cx="1981200" cy="381000"/>
            <a:chOff x="1752600" y="3840088"/>
            <a:chExt cx="1981200" cy="381000"/>
          </a:xfrm>
        </p:grpSpPr>
        <p:sp>
          <p:nvSpPr>
            <p:cNvPr id="39" name="타원 38"/>
            <p:cNvSpPr/>
            <p:nvPr/>
          </p:nvSpPr>
          <p:spPr>
            <a:xfrm>
              <a:off x="3352800" y="3840088"/>
              <a:ext cx="381000" cy="381000"/>
            </a:xfrm>
            <a:prstGeom prst="ellipse">
              <a:avLst/>
            </a:prstGeom>
            <a:solidFill>
              <a:srgbClr val="6BA2DF"/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1752600" y="3840088"/>
              <a:ext cx="381000" cy="381000"/>
            </a:xfrm>
            <a:prstGeom prst="ellipse">
              <a:avLst/>
            </a:prstGeom>
            <a:solidFill>
              <a:srgbClr val="6BA2DF"/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cxnSp>
          <p:nvCxnSpPr>
            <p:cNvPr id="41" name="직선 화살표 연결선 40"/>
            <p:cNvCxnSpPr>
              <a:stCxn id="39" idx="2"/>
              <a:endCxn id="40" idx="6"/>
            </p:cNvCxnSpPr>
            <p:nvPr/>
          </p:nvCxnSpPr>
          <p:spPr>
            <a:xfrm rot="10800000">
              <a:off x="2133600" y="4030588"/>
              <a:ext cx="1219200" cy="1588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tailEnd type="arrow"/>
            </a:ln>
            <a:effectLst/>
          </p:spPr>
        </p:cxnSp>
      </p:grpSp>
      <p:sp>
        <p:nvSpPr>
          <p:cNvPr id="42" name="타원 41"/>
          <p:cNvSpPr/>
          <p:nvPr/>
        </p:nvSpPr>
        <p:spPr>
          <a:xfrm>
            <a:off x="5410200" y="411549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rot="5400000">
            <a:off x="3581797" y="4310608"/>
            <a:ext cx="1980406" cy="794"/>
          </a:xfrm>
          <a:prstGeom prst="line">
            <a:avLst/>
          </a:prstGeom>
          <a:noFill/>
          <a:ln w="38100" cap="flat" cmpd="sng" algn="ctr">
            <a:solidFill>
              <a:srgbClr val="6BA2DF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2802269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1700808"/>
            <a:ext cx="3505200" cy="8830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PageRank: Basic Idea (2/3)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4326632" y="1772816"/>
            <a:ext cx="533400" cy="457200"/>
          </a:xfrm>
          <a:prstGeom prst="ellipse">
            <a:avLst/>
          </a:prstGeom>
          <a:noFill/>
          <a:ln w="38100" cap="flat" cmpd="sng" algn="ctr">
            <a:solidFill>
              <a:schemeClr val="accent3"/>
            </a:solidFill>
            <a:prstDash val="sysDash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752600" y="4115490"/>
            <a:ext cx="1981200" cy="381000"/>
            <a:chOff x="1752600" y="3840088"/>
            <a:chExt cx="1981200" cy="381000"/>
          </a:xfrm>
        </p:grpSpPr>
        <p:sp>
          <p:nvSpPr>
            <p:cNvPr id="20" name="타원 19"/>
            <p:cNvSpPr/>
            <p:nvPr/>
          </p:nvSpPr>
          <p:spPr>
            <a:xfrm>
              <a:off x="3352800" y="3840088"/>
              <a:ext cx="381000" cy="381000"/>
            </a:xfrm>
            <a:prstGeom prst="ellipse">
              <a:avLst/>
            </a:prstGeom>
            <a:solidFill>
              <a:srgbClr val="6BA2DF"/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752600" y="3840088"/>
              <a:ext cx="381000" cy="381000"/>
            </a:xfrm>
            <a:prstGeom prst="ellipse">
              <a:avLst/>
            </a:prstGeom>
            <a:solidFill>
              <a:srgbClr val="6BA2DF"/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cxnSp>
          <p:nvCxnSpPr>
            <p:cNvPr id="31" name="직선 화살표 연결선 30"/>
            <p:cNvCxnSpPr>
              <a:stCxn id="20" idx="2"/>
              <a:endCxn id="21" idx="6"/>
            </p:cNvCxnSpPr>
            <p:nvPr/>
          </p:nvCxnSpPr>
          <p:spPr>
            <a:xfrm rot="10800000">
              <a:off x="2133600" y="4030588"/>
              <a:ext cx="1219200" cy="1588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tailEnd type="arrow"/>
            </a:ln>
            <a:effectLst/>
          </p:spPr>
        </p:cxnSp>
      </p:grpSp>
      <p:sp>
        <p:nvSpPr>
          <p:cNvPr id="32" name="타원 31"/>
          <p:cNvSpPr/>
          <p:nvPr/>
        </p:nvSpPr>
        <p:spPr>
          <a:xfrm>
            <a:off x="6732224" y="3731780"/>
            <a:ext cx="1152144" cy="1152144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410200" y="411549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cxnSp>
        <p:nvCxnSpPr>
          <p:cNvPr id="34" name="직선 화살표 연결선 33"/>
          <p:cNvCxnSpPr>
            <a:stCxn id="32" idx="2"/>
            <a:endCxn id="33" idx="6"/>
          </p:cNvCxnSpPr>
          <p:nvPr/>
        </p:nvCxnSpPr>
        <p:spPr>
          <a:xfrm flipH="1" flipV="1">
            <a:off x="5791200" y="4305990"/>
            <a:ext cx="941024" cy="1862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35" name="직선 연결선 34"/>
          <p:cNvCxnSpPr/>
          <p:nvPr/>
        </p:nvCxnSpPr>
        <p:spPr>
          <a:xfrm rot="5400000">
            <a:off x="3581797" y="4310608"/>
            <a:ext cx="1980406" cy="794"/>
          </a:xfrm>
          <a:prstGeom prst="line">
            <a:avLst/>
          </a:prstGeom>
          <a:noFill/>
          <a:ln w="38100" cap="flat" cmpd="sng" algn="ctr">
            <a:solidFill>
              <a:srgbClr val="6BA2DF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3591019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PageRank: Basic Idea (3/3)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3352800" y="411549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752600" y="4115490"/>
            <a:ext cx="381000" cy="381000"/>
          </a:xfrm>
          <a:prstGeom prst="ellipse">
            <a:avLst/>
          </a:prstGeom>
          <a:solidFill>
            <a:srgbClr val="6BA2DF"/>
          </a:solidFill>
          <a:ln w="31750" cap="flat" cmpd="sng" algn="ctr">
            <a:solidFill>
              <a:sysClr val="window" lastClr="FFFFFF"/>
            </a:solidFill>
            <a:prstDash val="solid"/>
          </a:ln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cxnSp>
        <p:nvCxnSpPr>
          <p:cNvPr id="25" name="직선 화살표 연결선 24"/>
          <p:cNvCxnSpPr>
            <a:stCxn id="23" idx="2"/>
            <a:endCxn id="24" idx="6"/>
          </p:cNvCxnSpPr>
          <p:nvPr/>
        </p:nvCxnSpPr>
        <p:spPr>
          <a:xfrm rot="10800000">
            <a:off x="2133600" y="4305990"/>
            <a:ext cx="1219200" cy="158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grpSp>
        <p:nvGrpSpPr>
          <p:cNvPr id="3" name="그룹 2"/>
          <p:cNvGrpSpPr/>
          <p:nvPr/>
        </p:nvGrpSpPr>
        <p:grpSpPr>
          <a:xfrm>
            <a:off x="5410200" y="3201090"/>
            <a:ext cx="1981200" cy="2209800"/>
            <a:chOff x="5410200" y="2875384"/>
            <a:chExt cx="1981200" cy="2209800"/>
          </a:xfrm>
        </p:grpSpPr>
        <p:sp>
          <p:nvSpPr>
            <p:cNvPr id="26" name="타원 25"/>
            <p:cNvSpPr/>
            <p:nvPr/>
          </p:nvSpPr>
          <p:spPr>
            <a:xfrm>
              <a:off x="7010400" y="3789784"/>
              <a:ext cx="381000" cy="381000"/>
            </a:xfrm>
            <a:prstGeom prst="ellipse">
              <a:avLst/>
            </a:prstGeom>
            <a:solidFill>
              <a:srgbClr val="6BA2DF"/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410200" y="3789784"/>
              <a:ext cx="381000" cy="381000"/>
            </a:xfrm>
            <a:prstGeom prst="ellipse">
              <a:avLst/>
            </a:prstGeom>
            <a:solidFill>
              <a:srgbClr val="6BA2DF"/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410200" y="4246984"/>
              <a:ext cx="381000" cy="381000"/>
            </a:xfrm>
            <a:prstGeom prst="ellipse">
              <a:avLst/>
            </a:prstGeom>
            <a:solidFill>
              <a:srgbClr val="6BA2DF">
                <a:lumMod val="40000"/>
                <a:lumOff val="60000"/>
              </a:srgbClr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410200" y="4704184"/>
              <a:ext cx="381000" cy="381000"/>
            </a:xfrm>
            <a:prstGeom prst="ellipse">
              <a:avLst/>
            </a:prstGeom>
            <a:solidFill>
              <a:srgbClr val="6BA2DF">
                <a:lumMod val="40000"/>
                <a:lumOff val="60000"/>
              </a:srgbClr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5410200" y="3332584"/>
              <a:ext cx="381000" cy="381000"/>
            </a:xfrm>
            <a:prstGeom prst="ellipse">
              <a:avLst/>
            </a:prstGeom>
            <a:solidFill>
              <a:srgbClr val="6BA2DF">
                <a:lumMod val="40000"/>
                <a:lumOff val="60000"/>
              </a:srgbClr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410200" y="2875384"/>
              <a:ext cx="381000" cy="381000"/>
            </a:xfrm>
            <a:prstGeom prst="ellipse">
              <a:avLst/>
            </a:prstGeom>
            <a:solidFill>
              <a:srgbClr val="6BA2DF">
                <a:lumMod val="40000"/>
                <a:lumOff val="60000"/>
              </a:srgbClr>
            </a:solidFill>
            <a:ln w="317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25400" dir="5400000" rotWithShape="0">
                <a:srgbClr val="000000">
                  <a:alpha val="40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맑은 고딕"/>
                <a:cs typeface="+mn-cs"/>
              </a:endParaRPr>
            </a:p>
          </p:txBody>
        </p:sp>
        <p:cxnSp>
          <p:nvCxnSpPr>
            <p:cNvPr id="32" name="직선 화살표 연결선 31"/>
            <p:cNvCxnSpPr>
              <a:stCxn id="26" idx="2"/>
              <a:endCxn id="27" idx="6"/>
            </p:cNvCxnSpPr>
            <p:nvPr/>
          </p:nvCxnSpPr>
          <p:spPr>
            <a:xfrm rot="10800000">
              <a:off x="5791200" y="3980284"/>
              <a:ext cx="1219200" cy="1588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tailEnd type="arrow"/>
            </a:ln>
            <a:effectLst/>
          </p:spPr>
        </p:cxnSp>
        <p:cxnSp>
          <p:nvCxnSpPr>
            <p:cNvPr id="33" name="직선 화살표 연결선 32"/>
            <p:cNvCxnSpPr>
              <a:stCxn id="26" idx="2"/>
              <a:endCxn id="28" idx="6"/>
            </p:cNvCxnSpPr>
            <p:nvPr/>
          </p:nvCxnSpPr>
          <p:spPr>
            <a:xfrm rot="10800000" flipV="1">
              <a:off x="5791200" y="3980284"/>
              <a:ext cx="1219200" cy="457200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tailEnd type="arrow"/>
            </a:ln>
            <a:effectLst/>
          </p:spPr>
        </p:cxnSp>
        <p:cxnSp>
          <p:nvCxnSpPr>
            <p:cNvPr id="34" name="직선 화살표 연결선 33"/>
            <p:cNvCxnSpPr>
              <a:stCxn id="26" idx="2"/>
              <a:endCxn id="29" idx="6"/>
            </p:cNvCxnSpPr>
            <p:nvPr/>
          </p:nvCxnSpPr>
          <p:spPr>
            <a:xfrm rot="10800000" flipV="1">
              <a:off x="5791200" y="3980284"/>
              <a:ext cx="1219200" cy="914400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tailEnd type="arrow"/>
            </a:ln>
            <a:effectLst/>
          </p:spPr>
        </p:cxnSp>
        <p:cxnSp>
          <p:nvCxnSpPr>
            <p:cNvPr id="35" name="직선 화살표 연결선 34"/>
            <p:cNvCxnSpPr>
              <a:stCxn id="26" idx="2"/>
              <a:endCxn id="30" idx="6"/>
            </p:cNvCxnSpPr>
            <p:nvPr/>
          </p:nvCxnSpPr>
          <p:spPr>
            <a:xfrm rot="10800000">
              <a:off x="5791200" y="3523084"/>
              <a:ext cx="1219200" cy="457200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tailEnd type="arrow"/>
            </a:ln>
            <a:effectLst/>
          </p:spPr>
        </p:cxnSp>
        <p:cxnSp>
          <p:nvCxnSpPr>
            <p:cNvPr id="36" name="직선 화살표 연결선 35"/>
            <p:cNvCxnSpPr>
              <a:stCxn id="26" idx="2"/>
              <a:endCxn id="31" idx="6"/>
            </p:cNvCxnSpPr>
            <p:nvPr/>
          </p:nvCxnSpPr>
          <p:spPr>
            <a:xfrm rot="10800000">
              <a:off x="5791200" y="3065884"/>
              <a:ext cx="1219200" cy="914400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tailEnd type="arrow"/>
            </a:ln>
            <a:effectLst/>
          </p:spPr>
        </p:cxnSp>
      </p:grpSp>
      <p:sp>
        <p:nvSpPr>
          <p:cNvPr id="37" name="타원 36"/>
          <p:cNvSpPr/>
          <p:nvPr/>
        </p:nvSpPr>
        <p:spPr>
          <a:xfrm>
            <a:off x="4343400" y="1714500"/>
            <a:ext cx="533400" cy="990600"/>
          </a:xfrm>
          <a:prstGeom prst="ellipse">
            <a:avLst/>
          </a:prstGeom>
          <a:noFill/>
          <a:ln w="38100" cap="flat" cmpd="sng" algn="ctr">
            <a:solidFill>
              <a:schemeClr val="accent3"/>
            </a:solidFill>
            <a:prstDash val="sysDash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Tw Cen MT"/>
              <a:ea typeface="맑은 고딕"/>
              <a:cs typeface="+mn-cs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rot="5400000">
            <a:off x="3581797" y="4310608"/>
            <a:ext cx="1980406" cy="794"/>
          </a:xfrm>
          <a:prstGeom prst="line">
            <a:avLst/>
          </a:prstGeom>
          <a:noFill/>
          <a:ln w="38100" cap="flat" cmpd="sng" algn="ctr">
            <a:solidFill>
              <a:srgbClr val="6BA2DF"/>
            </a:solidFill>
            <a:prstDash val="sysDash"/>
          </a:ln>
          <a:effectLst/>
        </p:spPr>
      </p:cxnSp>
      <p:pic>
        <p:nvPicPr>
          <p:cNvPr id="39" name="Picture 77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1700808"/>
            <a:ext cx="3505200" cy="8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19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5863</TotalTime>
  <Words>2481</Words>
  <Application>Microsoft Office PowerPoint</Application>
  <PresentationFormat>On-screen Show (4:3)</PresentationFormat>
  <Paragraphs>622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굴림</vt:lpstr>
      <vt:lpstr>맑은 고딕</vt:lpstr>
      <vt:lpstr>Arial</vt:lpstr>
      <vt:lpstr>Lucida Console</vt:lpstr>
      <vt:lpstr>Rod</vt:lpstr>
      <vt:lpstr>Times New Roman</vt:lpstr>
      <vt:lpstr>Tw Cen MT</vt:lpstr>
      <vt:lpstr>Wingdings</vt:lpstr>
      <vt:lpstr>Office 테마</vt:lpstr>
      <vt:lpstr>PageRank</vt:lpstr>
      <vt:lpstr>Contents</vt:lpstr>
      <vt:lpstr>Application</vt:lpstr>
      <vt:lpstr>Real Example</vt:lpstr>
      <vt:lpstr>Overview</vt:lpstr>
      <vt:lpstr>PageRank: Key Idea</vt:lpstr>
      <vt:lpstr>PageRank: Basic Idea (1/3)</vt:lpstr>
      <vt:lpstr>PageRank: Basic Idea (2/3)</vt:lpstr>
      <vt:lpstr>PageRank: Basic Idea (3/3)</vt:lpstr>
      <vt:lpstr>PageRank: Random Surfer Model</vt:lpstr>
      <vt:lpstr>Power Iteration</vt:lpstr>
      <vt:lpstr>PageRank: Review</vt:lpstr>
      <vt:lpstr>Objectives</vt:lpstr>
      <vt:lpstr>Review of Graph</vt:lpstr>
      <vt:lpstr>Review of Graph</vt:lpstr>
      <vt:lpstr>Contents (Revisited)</vt:lpstr>
      <vt:lpstr>Mini Project #2</vt:lpstr>
      <vt:lpstr>pagerank_matrix.c</vt:lpstr>
      <vt:lpstr>Adjacency Matrix</vt:lpstr>
      <vt:lpstr>Transition Probability Matrix</vt:lpstr>
      <vt:lpstr>Transition Probability Matrix</vt:lpstr>
      <vt:lpstr>Handling Pages with No Outlinks</vt:lpstr>
      <vt:lpstr>Handling Pages with No Outlinks</vt:lpstr>
      <vt:lpstr>Vector-Matrix Multiplication</vt:lpstr>
      <vt:lpstr>Other operation</vt:lpstr>
      <vt:lpstr>Other operation</vt:lpstr>
      <vt:lpstr>Matrix Implementation: Summary</vt:lpstr>
      <vt:lpstr>pagerank_matrix.c</vt:lpstr>
      <vt:lpstr>pagerank_matrix.c: Screen Shot</vt:lpstr>
      <vt:lpstr>cf. Program argument setting for Visual Studio</vt:lpstr>
      <vt:lpstr>Contents (Revisited)</vt:lpstr>
      <vt:lpstr>pagerank_list.c</vt:lpstr>
      <vt:lpstr>Motivation</vt:lpstr>
      <vt:lpstr>inv_adj_list.txt</vt:lpstr>
      <vt:lpstr>inv_adj_list.txt</vt:lpstr>
      <vt:lpstr>inv_adj_list.txt</vt:lpstr>
      <vt:lpstr>Handling Pages with No Outlinks</vt:lpstr>
      <vt:lpstr>PageRank Calculation with IAL</vt:lpstr>
      <vt:lpstr>Other operation</vt:lpstr>
      <vt:lpstr>Other operation</vt:lpstr>
      <vt:lpstr>List Implementation: Summary</vt:lpstr>
      <vt:lpstr>pagerank_list.c: Screen Shot</vt:lpstr>
      <vt:lpstr>pagerank_list.c</vt:lpstr>
      <vt:lpstr>Mini Project #2 (Revisited)</vt:lpstr>
      <vt:lpstr>PowerPoint Presentation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PageRank</dc:title>
  <dc:creator>mobide</dc:creator>
  <cp:lastModifiedBy>Hijbul</cp:lastModifiedBy>
  <cp:revision>755</cp:revision>
  <cp:lastPrinted>2010-03-25T04:18:21Z</cp:lastPrinted>
  <dcterms:created xsi:type="dcterms:W3CDTF">2010-05-30T13:16:38Z</dcterms:created>
  <dcterms:modified xsi:type="dcterms:W3CDTF">2015-06-04T02:10:41Z</dcterms:modified>
</cp:coreProperties>
</file>